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1"/>
  </p:notesMasterIdLst>
  <p:sldIdLst>
    <p:sldId id="256" r:id="rId2"/>
    <p:sldId id="262" r:id="rId3"/>
    <p:sldId id="264" r:id="rId4"/>
    <p:sldId id="263" r:id="rId5"/>
    <p:sldId id="257" r:id="rId6"/>
    <p:sldId id="259" r:id="rId7"/>
    <p:sldId id="267" r:id="rId8"/>
    <p:sldId id="265" r:id="rId9"/>
    <p:sldId id="268" r:id="rId10"/>
    <p:sldId id="269" r:id="rId11"/>
    <p:sldId id="270" r:id="rId12"/>
    <p:sldId id="274" r:id="rId13"/>
    <p:sldId id="272" r:id="rId14"/>
    <p:sldId id="275" r:id="rId15"/>
    <p:sldId id="280" r:id="rId16"/>
    <p:sldId id="277" r:id="rId17"/>
    <p:sldId id="278" r:id="rId18"/>
    <p:sldId id="282" r:id="rId19"/>
    <p:sldId id="286" r:id="rId20"/>
    <p:sldId id="285" r:id="rId21"/>
    <p:sldId id="324" r:id="rId22"/>
    <p:sldId id="287" r:id="rId23"/>
    <p:sldId id="288" r:id="rId24"/>
    <p:sldId id="289" r:id="rId25"/>
    <p:sldId id="290" r:id="rId26"/>
    <p:sldId id="325" r:id="rId27"/>
    <p:sldId id="291" r:id="rId28"/>
    <p:sldId id="293" r:id="rId29"/>
    <p:sldId id="292" r:id="rId30"/>
    <p:sldId id="294" r:id="rId31"/>
    <p:sldId id="295" r:id="rId32"/>
    <p:sldId id="279" r:id="rId33"/>
    <p:sldId id="271" r:id="rId34"/>
    <p:sldId id="296" r:id="rId35"/>
    <p:sldId id="297" r:id="rId36"/>
    <p:sldId id="341" r:id="rId37"/>
    <p:sldId id="298" r:id="rId38"/>
    <p:sldId id="301" r:id="rId39"/>
    <p:sldId id="299" r:id="rId40"/>
    <p:sldId id="303" r:id="rId41"/>
    <p:sldId id="306" r:id="rId42"/>
    <p:sldId id="305" r:id="rId43"/>
    <p:sldId id="307" r:id="rId44"/>
    <p:sldId id="304" r:id="rId45"/>
    <p:sldId id="311" r:id="rId46"/>
    <p:sldId id="308" r:id="rId47"/>
    <p:sldId id="309" r:id="rId48"/>
    <p:sldId id="313" r:id="rId49"/>
    <p:sldId id="300" r:id="rId50"/>
    <p:sldId id="284" r:id="rId51"/>
    <p:sldId id="314" r:id="rId52"/>
    <p:sldId id="331" r:id="rId53"/>
    <p:sldId id="332" r:id="rId54"/>
    <p:sldId id="319" r:id="rId55"/>
    <p:sldId id="318" r:id="rId56"/>
    <p:sldId id="333" r:id="rId57"/>
    <p:sldId id="334" r:id="rId58"/>
    <p:sldId id="317" r:id="rId59"/>
    <p:sldId id="320" r:id="rId60"/>
    <p:sldId id="310" r:id="rId61"/>
    <p:sldId id="321" r:id="rId62"/>
    <p:sldId id="322" r:id="rId63"/>
    <p:sldId id="315" r:id="rId64"/>
    <p:sldId id="323" r:id="rId65"/>
    <p:sldId id="327" r:id="rId66"/>
    <p:sldId id="329" r:id="rId67"/>
    <p:sldId id="335" r:id="rId68"/>
    <p:sldId id="336" r:id="rId69"/>
    <p:sldId id="337" r:id="rId70"/>
    <p:sldId id="338" r:id="rId71"/>
    <p:sldId id="312" r:id="rId72"/>
    <p:sldId id="340" r:id="rId73"/>
    <p:sldId id="342" r:id="rId74"/>
    <p:sldId id="343" r:id="rId75"/>
    <p:sldId id="348" r:id="rId76"/>
    <p:sldId id="344" r:id="rId77"/>
    <p:sldId id="345" r:id="rId78"/>
    <p:sldId id="346" r:id="rId79"/>
    <p:sldId id="347" r:id="rId8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85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1689" autoAdjust="0"/>
  </p:normalViewPr>
  <p:slideViewPr>
    <p:cSldViewPr snapToGrid="0">
      <p:cViewPr varScale="1">
        <p:scale>
          <a:sx n="130" d="100"/>
          <a:sy n="130" d="100"/>
        </p:scale>
        <p:origin x="1458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46ECD4-0474-4E45-8AB6-E638CB57F567}" type="datetimeFigureOut">
              <a:rPr lang="en-GB" smtClean="0"/>
              <a:t>29/03/2024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C4256A-F9CA-4E25-AE2B-D4B2F3A4A75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41872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C4256A-F9CA-4E25-AE2B-D4B2F3A4A757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41886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C4256A-F9CA-4E25-AE2B-D4B2F3A4A757}" type="slidenum">
              <a:rPr lang="en-GB" smtClean="0"/>
              <a:t>46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1409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C4256A-F9CA-4E25-AE2B-D4B2F3A4A757}" type="slidenum">
              <a:rPr lang="en-GB" smtClean="0"/>
              <a:t>50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33676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C4256A-F9CA-4E25-AE2B-D4B2F3A4A757}" type="slidenum">
              <a:rPr lang="en-GB" smtClean="0"/>
              <a:t>53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44263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C4256A-F9CA-4E25-AE2B-D4B2F3A4A757}" type="slidenum">
              <a:rPr lang="en-GB" smtClean="0"/>
              <a:t>54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11421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0070C0"/>
                </a:solidFill>
              </a:rPr>
              <a:t>Jasmin -&gt; Rebecca C. -&gt; Rebecca J. -&gt; Pascal -&gt; Sven -&gt; Zita -&gt; Carlo -&gt; Flora -&gt; </a:t>
            </a:r>
            <a:r>
              <a:rPr lang="en-US" sz="1200" dirty="0" err="1">
                <a:solidFill>
                  <a:srgbClr val="0070C0"/>
                </a:solidFill>
              </a:rPr>
              <a:t>Martyna</a:t>
            </a:r>
            <a:r>
              <a:rPr lang="en-US" sz="1200" dirty="0">
                <a:solidFill>
                  <a:srgbClr val="0070C0"/>
                </a:solidFill>
              </a:rPr>
              <a:t> -&gt; Nathalie -&gt; Ana Elisa -&gt; Lena -&gt; Georgia -&gt;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C4256A-F9CA-4E25-AE2B-D4B2F3A4A757}" type="slidenum">
              <a:rPr lang="en-GB" smtClean="0"/>
              <a:t>59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89998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C4256A-F9CA-4E25-AE2B-D4B2F3A4A757}" type="slidenum">
              <a:rPr lang="en-GB" smtClean="0"/>
              <a:t>70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61644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C4256A-F9CA-4E25-AE2B-D4B2F3A4A757}" type="slidenum">
              <a:rPr lang="en-GB" smtClean="0"/>
              <a:t>75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68944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C4256A-F9CA-4E25-AE2B-D4B2F3A4A757}" type="slidenum">
              <a:rPr lang="en-GB" smtClean="0"/>
              <a:t>77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93560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C4256A-F9CA-4E25-AE2B-D4B2F3A4A757}" type="slidenum">
              <a:rPr lang="en-GB" smtClean="0"/>
              <a:t>78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815561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CC4256A-F9CA-4E25-AE2B-D4B2F3A4A757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79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982436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C4256A-F9CA-4E25-AE2B-D4B2F3A4A757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3642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C4256A-F9CA-4E25-AE2B-D4B2F3A4A757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36254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C4256A-F9CA-4E25-AE2B-D4B2F3A4A757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44690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C4256A-F9CA-4E25-AE2B-D4B2F3A4A757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5331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C4256A-F9CA-4E25-AE2B-D4B2F3A4A757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11776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C4256A-F9CA-4E25-AE2B-D4B2F3A4A757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716688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"Hello World"</a:t>
            </a:r>
            <a:endParaRPr lang="en-GB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encoder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sentence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Initialize Encoded word</a:t>
            </a:r>
            <a:endParaRPr lang="en-GB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encoded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</a:t>
            </a:r>
            <a:endParaRPr lang="en-GB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Defined alphabet</a:t>
            </a:r>
            <a:endParaRPr lang="en-GB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alphabet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[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"d"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"e"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"g"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"j"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"k"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"n"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"o"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"q"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"u"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"v"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"w"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"x"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"y"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"z"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Make sure it's lowercase</a:t>
            </a:r>
            <a:endParaRPr lang="en-GB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sentence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sentence</a:t>
            </a:r>
            <a:r>
              <a:rPr lang="en-GB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.lower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sentence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 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encoded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+=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 "</a:t>
            </a:r>
            <a:endParaRPr lang="en-GB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idx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alphabet</a:t>
            </a:r>
            <a:r>
              <a:rPr lang="en-GB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encoded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+=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alphabet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idx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encoded</a:t>
            </a:r>
            <a:endParaRPr lang="en-GB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encoder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C4256A-F9CA-4E25-AE2B-D4B2F3A4A757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86670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C4256A-F9CA-4E25-AE2B-D4B2F3A4A757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42718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BCB349-3B82-38C8-147E-323C06C1E7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BA284D-DEFC-2A7A-E6BA-D252BFAFB1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610B55-7C61-77C7-FA7B-967B8C06E0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CB66A-7407-4136-A082-0671BF129C72}" type="datetimeFigureOut">
              <a:rPr lang="en-SG" smtClean="0"/>
              <a:t>29/3/2024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5EC281-278F-6F80-318B-3DE8969125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595DB8-B901-82C3-3401-1596058E9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B39DFC-80BC-4F1E-87B4-DDCA6D1C360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8528273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C71EE4-0CCB-0761-F5CA-326860AE2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E96E087-F34A-0761-E389-D83F7F7E93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E4A10F-5558-AE46-10F5-71463BA593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CB66A-7407-4136-A082-0671BF129C72}" type="datetimeFigureOut">
              <a:rPr lang="en-SG" smtClean="0"/>
              <a:t>29/3/2024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4D0DBE-9915-C9A5-D0AE-6CFFA9E03C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CC80C8-B4ED-80C6-D739-CEC81B9AA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B39DFC-80BC-4F1E-87B4-DDCA6D1C360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184735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557E5F4-A02B-6FBA-8FC7-21B45DC14F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2384BC-7767-9164-32BD-039D4C6A8F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2FCFD8-9E0B-A0BC-B628-1AE2AB1907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CB66A-7407-4136-A082-0671BF129C72}" type="datetimeFigureOut">
              <a:rPr lang="en-SG" smtClean="0"/>
              <a:t>29/3/2024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A19A71-2D7F-79FC-DA9E-E3AFE33503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EB691D-D394-9A37-FB46-4F1672B5E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B39DFC-80BC-4F1E-87B4-DDCA6D1C360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9111254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A780F9-A79D-16BA-25DF-A52B47276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ECE5A2-B027-2601-6944-C7F87A03E6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F44893-22CC-E6FD-A871-E007AA1F18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CB66A-7407-4136-A082-0671BF129C72}" type="datetimeFigureOut">
              <a:rPr lang="en-SG" smtClean="0"/>
              <a:t>29/3/2024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9542C4-DC89-7480-7AE8-240DF0E065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F2FA07-C8F2-6D0D-AD84-2EC9C11D2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B39DFC-80BC-4F1E-87B4-DDCA6D1C360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2550644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E1A2A2-D1AA-432E-FA30-A9C8C3A94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D64B82-ADE6-AB53-C8F8-E927F38864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B8317A-9F08-D0BD-5EFD-D4FDCF7987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CB66A-7407-4136-A082-0671BF129C72}" type="datetimeFigureOut">
              <a:rPr lang="en-SG" smtClean="0"/>
              <a:t>29/3/2024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608126-EA81-D53E-FA32-19AA4059BC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B47257-6F2D-15BC-702E-45B5AD7A6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B39DFC-80BC-4F1E-87B4-DDCA6D1C360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3232766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FF2285-CDF5-3EDE-7743-C0D2DF8A4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DCA0DD-365D-D0E8-6976-FDF8F20D81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25A24A-DA7D-0BA9-FFC0-5DA2432E0A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6B0993-98DE-9CA0-06F2-D3F9650540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CB66A-7407-4136-A082-0671BF129C72}" type="datetimeFigureOut">
              <a:rPr lang="en-SG" smtClean="0"/>
              <a:t>29/3/2024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B6C8A3-3C07-FA6B-09A0-E2A2960CF1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80A9F7-DCAA-F098-AD37-6D54FF223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B39DFC-80BC-4F1E-87B4-DDCA6D1C360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5956966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C426A-F108-61E8-2329-C5056B3269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34FDCB-F897-FCCD-6AF4-3F81AB1E2B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20A0E7-4BAF-6CCE-0B6C-B1DDA37691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BE550E1-509E-5CE5-516D-DC28ED49AE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D1F4AFB-D85C-15C5-9B8A-6A31B2C1BCB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22F9E7F-D831-A6F0-76CB-95BA9A73A7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CB66A-7407-4136-A082-0671BF129C72}" type="datetimeFigureOut">
              <a:rPr lang="en-SG" smtClean="0"/>
              <a:t>29/3/2024</a:t>
            </a:fld>
            <a:endParaRPr lang="en-S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869D2BC-8A7F-595A-387D-BFBBF7C129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B1A316C-DD07-5E00-87F5-17386A640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B39DFC-80BC-4F1E-87B4-DDCA6D1C360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0037251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AF73A0-E41F-9F10-D872-06ABC2616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5137A0C-3D06-D4CA-DB04-6CECF30D85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CB66A-7407-4136-A082-0671BF129C72}" type="datetimeFigureOut">
              <a:rPr lang="en-SG" smtClean="0"/>
              <a:t>29/3/2024</a:t>
            </a:fld>
            <a:endParaRPr lang="en-S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FC6894-DC9E-86AC-E1EC-46B01051A2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8660CC-B3AF-1640-9470-69B5042A3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B39DFC-80BC-4F1E-87B4-DDCA6D1C360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6652717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CCD695B-FD5A-5E82-B965-745C38842D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CB66A-7407-4136-A082-0671BF129C72}" type="datetimeFigureOut">
              <a:rPr lang="en-SG" smtClean="0"/>
              <a:t>29/3/2024</a:t>
            </a:fld>
            <a:endParaRPr lang="en-S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E4F84FB-AFD5-BF83-A24A-E025C5A76E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51A11A-1A47-4C7F-4318-41A36F38D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B39DFC-80BC-4F1E-87B4-DDCA6D1C360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747819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CB1B7C-A2E5-DBF9-2EBD-A658699A3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9392BB-9CD8-4E2B-817E-CCE87DBFCD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BEB68E-48A5-57D8-AF19-11AB919EC3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FC4C93-46BD-E9CD-78F8-46A21E8A1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CB66A-7407-4136-A082-0671BF129C72}" type="datetimeFigureOut">
              <a:rPr lang="en-SG" smtClean="0"/>
              <a:t>29/3/2024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002A4F-091E-A6FF-B6F6-952AFC7F4D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0F247C-FF45-2521-7F48-42EA28101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B39DFC-80BC-4F1E-87B4-DDCA6D1C360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046689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FB031-1501-EB2C-B75A-E7E76236C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7D0D5E9-A391-B420-55DC-2A15463DFE1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A80B83-9935-3219-C96C-754C408A34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CE42C4-C496-1873-D8CC-F0A0FC5F8F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CB66A-7407-4136-A082-0671BF129C72}" type="datetimeFigureOut">
              <a:rPr lang="en-SG" smtClean="0"/>
              <a:t>29/3/2024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F47373-1795-4116-5AEF-4F31844A79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D2F999-5ABC-4A27-7D69-C017BE5B7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B39DFC-80BC-4F1E-87B4-DDCA6D1C360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5864139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4B02A6B-AA24-314F-C121-1F629A70E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C497B0-9EBC-2D6F-53A5-1312D4D3DB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642853-1027-7011-AD7C-340BBF1E71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4CB66A-7407-4136-A082-0671BF129C72}" type="datetimeFigureOut">
              <a:rPr lang="en-SG" smtClean="0"/>
              <a:t>29/3/2024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EF413C-0452-9606-1748-CC48302070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056BE9-080D-EF19-0F14-1D35972EA9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B39DFC-80BC-4F1E-87B4-DDCA6D1C360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3978694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mailto:dom.makowski@gmail.com" TargetMode="Externa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miniqueMakowski/teaching/blob/master/Python/2022_Zurich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s://desktop.github.com/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png"/><Relationship Id="rId4" Type="http://schemas.openxmlformats.org/officeDocument/2006/relationships/image" Target="../media/image3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0.jpeg"/><Relationship Id="rId4" Type="http://schemas.openxmlformats.org/officeDocument/2006/relationships/image" Target="../media/image59.gif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70C0"/>
            </a:gs>
            <a:gs pos="100000">
              <a:srgbClr val="00206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DA06D70-9721-E2DB-0D1F-BFB76F37B886}"/>
              </a:ext>
            </a:extLst>
          </p:cNvPr>
          <p:cNvSpPr/>
          <p:nvPr/>
        </p:nvSpPr>
        <p:spPr>
          <a:xfrm>
            <a:off x="7652750" y="1329640"/>
            <a:ext cx="4939984" cy="2943421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lIns="91440" tIns="45720" rIns="91440" bIns="45720" rtlCol="0" anchor="b">
            <a:normAutofit fontScale="92500" lnSpcReduction="2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600" b="1" i="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Advanced Python for Psychologists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3000" b="1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600" b="1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Dominique Makowski – July 2022</a:t>
            </a:r>
          </a:p>
        </p:txBody>
      </p:sp>
      <p:sp>
        <p:nvSpPr>
          <p:cNvPr id="1033" name="Freeform: Shape 1030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026" name="Picture 2" descr="Python Comment Block – How to Comment Out Code in Python">
            <a:extLst>
              <a:ext uri="{FF2B5EF4-FFF2-40B4-BE49-F238E27FC236}">
                <a16:creationId xmlns:a16="http://schemas.microsoft.com/office/drawing/2014/main" id="{DAD2D826-8C18-8403-5AD3-C5DAF8DE9D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01" r="18734"/>
          <a:stretch/>
        </p:blipFill>
        <p:spPr bwMode="auto"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6ACC9B5-D6C5-EF6E-9740-049BAA26B443}"/>
              </a:ext>
            </a:extLst>
          </p:cNvPr>
          <p:cNvSpPr/>
          <p:nvPr/>
        </p:nvSpPr>
        <p:spPr>
          <a:xfrm>
            <a:off x="751841" y="563994"/>
            <a:ext cx="5344159" cy="60501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49600" b="0" i="0" dirty="0">
                <a:solidFill>
                  <a:schemeClr val="tx1"/>
                </a:solidFill>
                <a:latin typeface="arial" panose="020B0604020202020204" pitchFamily="34" charset="0"/>
              </a:rPr>
              <a:t>Ψ</a:t>
            </a:r>
            <a:endParaRPr lang="en-GB" sz="49600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918F12-95A6-20BE-E921-D900E64C229A}"/>
              </a:ext>
            </a:extLst>
          </p:cNvPr>
          <p:cNvSpPr txBox="1"/>
          <p:nvPr/>
        </p:nvSpPr>
        <p:spPr>
          <a:xfrm>
            <a:off x="6847841" y="5528360"/>
            <a:ext cx="5344159" cy="66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1800" b="1" dirty="0">
                <a:solidFill>
                  <a:schemeClr val="tx1"/>
                </a:solidFill>
                <a:ea typeface="+mj-ea"/>
                <a:cs typeface="+mj-cs"/>
              </a:rPr>
              <a:t>Prerequisites</a:t>
            </a:r>
          </a:p>
          <a:p>
            <a:pPr marL="457200" indent="-4572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sz="1800" dirty="0">
                <a:solidFill>
                  <a:schemeClr val="tx1"/>
                </a:solidFill>
                <a:ea typeface="+mj-ea"/>
                <a:cs typeface="+mj-cs"/>
              </a:rPr>
              <a:t>Create a </a:t>
            </a:r>
            <a:r>
              <a:rPr lang="en-US" sz="1800" b="1" dirty="0">
                <a:solidFill>
                  <a:schemeClr val="tx1"/>
                </a:solidFill>
                <a:ea typeface="+mj-ea"/>
                <a:cs typeface="+mj-cs"/>
              </a:rPr>
              <a:t>GitHub</a:t>
            </a:r>
            <a:r>
              <a:rPr lang="en-US" sz="1800" dirty="0">
                <a:solidFill>
                  <a:schemeClr val="tx1"/>
                </a:solidFill>
                <a:ea typeface="+mj-ea"/>
                <a:cs typeface="+mj-cs"/>
              </a:rPr>
              <a:t> account</a:t>
            </a:r>
          </a:p>
        </p:txBody>
      </p:sp>
    </p:spTree>
    <p:extLst>
      <p:ext uri="{BB962C8B-B14F-4D97-AF65-F5344CB8AC3E}">
        <p14:creationId xmlns:p14="http://schemas.microsoft.com/office/powerpoint/2010/main" val="3004499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4A34817-5B44-493F-D622-8954BF1B2D0D}"/>
              </a:ext>
            </a:extLst>
          </p:cNvPr>
          <p:cNvSpPr/>
          <p:nvPr/>
        </p:nvSpPr>
        <p:spPr>
          <a:xfrm>
            <a:off x="437899" y="259553"/>
            <a:ext cx="8499220" cy="283959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/>
              <a:t>Interactive Mode</a:t>
            </a:r>
            <a:endParaRPr lang="en-US" sz="1800" b="1" dirty="0"/>
          </a:p>
          <a:p>
            <a:endParaRPr lang="en-US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Directly add “Interactive Python”</a:t>
            </a:r>
            <a:endParaRPr lang="en-US" sz="1800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“</a:t>
            </a:r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</a:rPr>
              <a:t>python.dataScience.sendSelectionToInteractiveWindow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": true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“</a:t>
            </a:r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</a:rPr>
              <a:t>jupyter.sendSelectionToInteractiveWindow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": true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Case sensitive (camelCase)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Don’t forget commas!</a:t>
            </a:r>
          </a:p>
          <a:p>
            <a:pPr algn="ctr"/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6EF545-9F5B-CC5B-605B-5709B7B35E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3944" y="2564674"/>
            <a:ext cx="8884112" cy="283959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E8CC5C9-70E2-A596-9447-BED0991847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4571" y="4440117"/>
            <a:ext cx="4807752" cy="231758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7259DA6-81FE-5116-D8CC-47FE2F607714}"/>
              </a:ext>
            </a:extLst>
          </p:cNvPr>
          <p:cNvSpPr/>
          <p:nvPr/>
        </p:nvSpPr>
        <p:spPr>
          <a:xfrm>
            <a:off x="0" y="0"/>
            <a:ext cx="4544841" cy="51910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Setting-up Python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25658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4A34817-5B44-493F-D622-8954BF1B2D0D}"/>
              </a:ext>
            </a:extLst>
          </p:cNvPr>
          <p:cNvSpPr/>
          <p:nvPr/>
        </p:nvSpPr>
        <p:spPr>
          <a:xfrm>
            <a:off x="397273" y="722919"/>
            <a:ext cx="4730318" cy="541216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/>
              <a:t>Interactive Mode</a:t>
            </a:r>
            <a:endParaRPr lang="en-US" sz="1800" b="1" dirty="0"/>
          </a:p>
          <a:p>
            <a:endParaRPr lang="en-US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Go back to your script</a:t>
            </a:r>
            <a:endParaRPr lang="en-US" sz="1800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Type “1+1”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Select the line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Press SHIFT + ENTER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/>
                </a:solidFill>
              </a:rPr>
              <a:t>If prompted install </a:t>
            </a:r>
            <a:r>
              <a:rPr lang="en-US" dirty="0" err="1">
                <a:solidFill>
                  <a:schemeClr val="tx1"/>
                </a:solidFill>
              </a:rPr>
              <a:t>ipykernel</a:t>
            </a:r>
            <a:r>
              <a:rPr lang="en-US" dirty="0">
                <a:solidFill>
                  <a:schemeClr val="tx1"/>
                </a:solidFill>
              </a:rPr>
              <a:t> / pip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/>
                </a:solidFill>
              </a:rPr>
              <a:t>(if nothing happens and it says that pip is not available, let me know!)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Difference script / “console”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Comments !!!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rgbClr val="0070C0"/>
                </a:solidFill>
              </a:rPr>
              <a:t># + 1 space 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rgbClr val="0070C0"/>
                </a:solidFill>
              </a:rPr>
              <a:t># + 2 spaces if in-line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/>
                </a:solidFill>
              </a:rPr>
              <a:t>Great way to structure and document your code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/>
                </a:solidFill>
              </a:rPr>
              <a:t>Syntax &amp; style matters!</a:t>
            </a:r>
          </a:p>
          <a:p>
            <a:pPr algn="ctr"/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1DBF0F-E7DB-0E2C-F523-27D1A9E23A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1639" y="168590"/>
            <a:ext cx="5387807" cy="185944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5009BE-E98D-DB9D-F623-598D056B34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7591" y="2839597"/>
            <a:ext cx="6871855" cy="343862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0B46EE7-0CA3-8163-9B5D-0704635DB2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2409" y="4389954"/>
            <a:ext cx="3063505" cy="221761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B4395E6-9404-D7C4-45B3-6091123F3B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77877" y="3953426"/>
            <a:ext cx="3116850" cy="284250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F0A97AB-3A2F-BECB-2DFA-3C7D67BB2C20}"/>
              </a:ext>
            </a:extLst>
          </p:cNvPr>
          <p:cNvSpPr/>
          <p:nvPr/>
        </p:nvSpPr>
        <p:spPr>
          <a:xfrm>
            <a:off x="0" y="0"/>
            <a:ext cx="4544841" cy="51910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Setting-up Python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8474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E65629C-92D4-79A2-2F71-A4F6B6308EFF}"/>
              </a:ext>
            </a:extLst>
          </p:cNvPr>
          <p:cNvSpPr/>
          <p:nvPr/>
        </p:nvSpPr>
        <p:spPr>
          <a:xfrm>
            <a:off x="0" y="1904427"/>
            <a:ext cx="12192000" cy="290132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marL="1143000" indent="-1143000" algn="ctr">
              <a:buFont typeface="Wingdings" panose="05000000000000000000" pitchFamily="2" charset="2"/>
              <a:buChar char="ü"/>
            </a:pPr>
            <a:r>
              <a:rPr lang="en-US" sz="4400" b="1" dirty="0"/>
              <a:t>Goal: </a:t>
            </a:r>
            <a:r>
              <a:rPr lang="en-US" sz="4400" dirty="0"/>
              <a:t>what does “</a:t>
            </a:r>
            <a:r>
              <a:rPr lang="en-US" sz="4400" b="1" dirty="0">
                <a:solidFill>
                  <a:srgbClr val="0070C0"/>
                </a:solidFill>
              </a:rPr>
              <a:t>**</a:t>
            </a:r>
            <a:r>
              <a:rPr lang="en-US" sz="4400" dirty="0"/>
              <a:t>” do?</a:t>
            </a:r>
          </a:p>
          <a:p>
            <a:pPr algn="ctr"/>
            <a:r>
              <a:rPr lang="en-US" sz="4400" dirty="0">
                <a:solidFill>
                  <a:srgbClr val="0070C0"/>
                </a:solidFill>
              </a:rPr>
              <a:t>1**2</a:t>
            </a:r>
            <a:r>
              <a:rPr lang="en-US" sz="4400" dirty="0"/>
              <a:t>; </a:t>
            </a:r>
            <a:r>
              <a:rPr lang="en-US" sz="4400" dirty="0">
                <a:solidFill>
                  <a:srgbClr val="0070C0"/>
                </a:solidFill>
              </a:rPr>
              <a:t>3**2</a:t>
            </a:r>
            <a:r>
              <a:rPr lang="en-US" sz="4400" dirty="0"/>
              <a:t>; </a:t>
            </a:r>
            <a:r>
              <a:rPr lang="en-US" sz="4400" dirty="0">
                <a:solidFill>
                  <a:srgbClr val="0070C0"/>
                </a:solidFill>
              </a:rPr>
              <a:t>2**3</a:t>
            </a:r>
            <a:endParaRPr lang="en-US" sz="4000" dirty="0">
              <a:solidFill>
                <a:srgbClr val="0070C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04D1DC7-32C8-8BB6-3E25-A10538758CDB}"/>
              </a:ext>
            </a:extLst>
          </p:cNvPr>
          <p:cNvSpPr/>
          <p:nvPr/>
        </p:nvSpPr>
        <p:spPr>
          <a:xfrm>
            <a:off x="0" y="0"/>
            <a:ext cx="4544841" cy="51910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800" b="1" dirty="0" err="1">
                <a:solidFill>
                  <a:schemeClr val="bg1"/>
                </a:solidFill>
              </a:rPr>
              <a:t>Exercice</a:t>
            </a:r>
            <a:r>
              <a:rPr lang="en-US" sz="2800" b="1" dirty="0">
                <a:solidFill>
                  <a:schemeClr val="bg1"/>
                </a:solidFill>
              </a:rPr>
              <a:t> time 💪 (1 min)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22292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CA9D3D7-6BC3-5899-13B8-F434606468AB}"/>
              </a:ext>
            </a:extLst>
          </p:cNvPr>
          <p:cNvSpPr/>
          <p:nvPr/>
        </p:nvSpPr>
        <p:spPr>
          <a:xfrm>
            <a:off x="342271" y="772282"/>
            <a:ext cx="6319786" cy="592415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/>
              <a:t>Operations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+, -, *, **, …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Modulo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Equivalence</a:t>
            </a:r>
          </a:p>
          <a:p>
            <a:endParaRPr lang="en-US" b="1" dirty="0"/>
          </a:p>
          <a:p>
            <a:r>
              <a:rPr lang="en-US" b="1" dirty="0"/>
              <a:t>Data Types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Operations behave differently on different types (e.g., for numbers, addition; for strings, concatenation)</a:t>
            </a:r>
            <a:endParaRPr lang="en-US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Booleans (binary)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Numbers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Integers (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int()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Floats (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float()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Strings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Strings (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“…”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f-string (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f“…”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Check for types: </a:t>
            </a:r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</a:rPr>
              <a:t>isinstance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(3, float)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b="1" dirty="0"/>
              <a:t>Variables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myvar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 = 3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ctr"/>
            <a:endParaRPr lang="en-GB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9305CF8-D984-D6FB-F3C6-E34EC6802396}"/>
              </a:ext>
            </a:extLst>
          </p:cNvPr>
          <p:cNvSpPr/>
          <p:nvPr/>
        </p:nvSpPr>
        <p:spPr>
          <a:xfrm>
            <a:off x="0" y="0"/>
            <a:ext cx="4544841" cy="51910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Basic Python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EF0EFD-54BA-E727-AE84-FB377207A2B2}"/>
              </a:ext>
            </a:extLst>
          </p:cNvPr>
          <p:cNvSpPr/>
          <p:nvPr/>
        </p:nvSpPr>
        <p:spPr>
          <a:xfrm>
            <a:off x="6283579" y="519107"/>
            <a:ext cx="6319786" cy="308349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/>
              <a:t>Control Flow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If, else (&amp; </a:t>
            </a:r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</a:rPr>
              <a:t>elif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/>
                </a:solidFill>
              </a:rPr>
              <a:t>Create “blocks”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/>
                </a:solidFill>
              </a:rPr>
              <a:t>Must end by “:”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/>
                </a:solidFill>
              </a:rPr>
              <a:t>Must be </a:t>
            </a:r>
            <a:r>
              <a:rPr lang="en-US" b="1" dirty="0">
                <a:solidFill>
                  <a:schemeClr val="tx1"/>
                </a:solidFill>
              </a:rPr>
              <a:t>indented </a:t>
            </a:r>
            <a:r>
              <a:rPr lang="en-US" dirty="0">
                <a:solidFill>
                  <a:schemeClr val="tx1"/>
                </a:solidFill>
              </a:rPr>
              <a:t>by 4 spaces</a:t>
            </a:r>
          </a:p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65715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E65629C-92D4-79A2-2F71-A4F6B6308EFF}"/>
              </a:ext>
            </a:extLst>
          </p:cNvPr>
          <p:cNvSpPr/>
          <p:nvPr/>
        </p:nvSpPr>
        <p:spPr>
          <a:xfrm>
            <a:off x="0" y="1244408"/>
            <a:ext cx="12192000" cy="561359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marL="1143000" indent="-1143000">
              <a:buFont typeface="Wingdings" panose="05000000000000000000" pitchFamily="2" charset="2"/>
              <a:buChar char="ü"/>
            </a:pPr>
            <a:r>
              <a:rPr lang="en-US" sz="3200" b="1" dirty="0"/>
              <a:t>Goal: </a:t>
            </a:r>
            <a:r>
              <a:rPr lang="en-US" sz="3200" dirty="0"/>
              <a:t>write a script that checks if a variable is odd or even</a:t>
            </a:r>
          </a:p>
          <a:p>
            <a:pPr marL="1143000" indent="-1143000">
              <a:buFont typeface="Wingdings" panose="05000000000000000000" pitchFamily="2" charset="2"/>
              <a:buChar char="ü"/>
            </a:pPr>
            <a:endParaRPr lang="en-US" sz="3200" dirty="0"/>
          </a:p>
          <a:p>
            <a:r>
              <a:rPr lang="en-US" sz="3200" b="1" dirty="0"/>
              <a:t># Start:</a:t>
            </a:r>
          </a:p>
          <a:p>
            <a:r>
              <a:rPr lang="en-US" sz="3200" b="1" dirty="0"/>
              <a:t>		</a:t>
            </a:r>
            <a:r>
              <a:rPr lang="en-US" sz="3200" b="1" dirty="0">
                <a:solidFill>
                  <a:srgbClr val="0070C0"/>
                </a:solidFill>
              </a:rPr>
              <a:t>x = 3</a:t>
            </a:r>
          </a:p>
          <a:p>
            <a:endParaRPr lang="en-US" sz="3200" b="1" dirty="0"/>
          </a:p>
          <a:p>
            <a:r>
              <a:rPr lang="en-US" sz="3200" b="1" dirty="0"/>
              <a:t># Result:</a:t>
            </a:r>
          </a:p>
          <a:p>
            <a:r>
              <a:rPr lang="en-US" sz="3200" b="1" dirty="0"/>
              <a:t>		“The number 3 is odd”</a:t>
            </a:r>
          </a:p>
          <a:p>
            <a:pPr marL="1143000" indent="-1143000" algn="ctr">
              <a:buFont typeface="Wingdings" panose="05000000000000000000" pitchFamily="2" charset="2"/>
              <a:buChar char="ü"/>
            </a:pPr>
            <a:endParaRPr lang="en-US" sz="4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237A87C-F6E5-83F7-6908-BC404AF89F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4550" y="3703664"/>
            <a:ext cx="5572316" cy="223787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6FFA702-02E2-7D96-87A7-54617A909BC9}"/>
              </a:ext>
            </a:extLst>
          </p:cNvPr>
          <p:cNvSpPr/>
          <p:nvPr/>
        </p:nvSpPr>
        <p:spPr>
          <a:xfrm>
            <a:off x="0" y="0"/>
            <a:ext cx="4544841" cy="51910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800" b="1" dirty="0" err="1">
                <a:solidFill>
                  <a:schemeClr val="bg1"/>
                </a:solidFill>
              </a:rPr>
              <a:t>Exercice</a:t>
            </a:r>
            <a:r>
              <a:rPr lang="en-US" sz="2800" b="1" dirty="0">
                <a:solidFill>
                  <a:schemeClr val="bg1"/>
                </a:solidFill>
              </a:rPr>
              <a:t> 1 💪 (5 min)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1299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4A34817-5B44-493F-D622-8954BF1B2D0D}"/>
              </a:ext>
            </a:extLst>
          </p:cNvPr>
          <p:cNvSpPr/>
          <p:nvPr/>
        </p:nvSpPr>
        <p:spPr>
          <a:xfrm>
            <a:off x="404148" y="886899"/>
            <a:ext cx="8499220" cy="575453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/>
              <a:t>GitHub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Why? It’s the future.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Super useful for storing projects, data, scripts, &amp; sharing what you want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Became the default repository for neuroscience &amp; psychology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rgbClr val="7030A0"/>
                </a:solidFill>
              </a:rPr>
              <a:t>Create your own page: create a new repository called </a:t>
            </a:r>
            <a:r>
              <a:rPr lang="en-US" i="1" dirty="0" err="1">
                <a:solidFill>
                  <a:srgbClr val="7030A0"/>
                </a:solidFill>
              </a:rPr>
              <a:t>MyName</a:t>
            </a:r>
            <a:r>
              <a:rPr lang="en-US" i="1" dirty="0">
                <a:solidFill>
                  <a:srgbClr val="7030A0"/>
                </a:solidFill>
              </a:rPr>
              <a:t>/</a:t>
            </a:r>
            <a:r>
              <a:rPr lang="en-US" i="1" dirty="0" err="1">
                <a:solidFill>
                  <a:srgbClr val="7030A0"/>
                </a:solidFill>
              </a:rPr>
              <a:t>MyName</a:t>
            </a:r>
            <a:endParaRPr lang="en-US" i="1" dirty="0">
              <a:solidFill>
                <a:srgbClr val="7030A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rgbClr val="7030A0"/>
                </a:solidFill>
              </a:rPr>
              <a:t>Must contain a README.md file is the base component of every repo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rgbClr val="7030A0"/>
                </a:solidFill>
              </a:rPr>
              <a:t>This files (and everywhere on GitHub, </a:t>
            </a:r>
            <a:r>
              <a:rPr lang="en-US" dirty="0" err="1">
                <a:solidFill>
                  <a:srgbClr val="7030A0"/>
                </a:solidFill>
              </a:rPr>
              <a:t>stackoverflow</a:t>
            </a:r>
            <a:r>
              <a:rPr lang="en-US" dirty="0">
                <a:solidFill>
                  <a:srgbClr val="7030A0"/>
                </a:solidFill>
              </a:rPr>
              <a:t>, …) uses </a:t>
            </a:r>
            <a:r>
              <a:rPr lang="en-US" dirty="0">
                <a:solidFill>
                  <a:schemeClr val="accent2"/>
                </a:solidFill>
              </a:rPr>
              <a:t>“Markdown”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>
                <a:solidFill>
                  <a:srgbClr val="7030A0"/>
                </a:solidFill>
              </a:rPr>
              <a:t>(MD)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dirty="0">
              <a:solidFill>
                <a:srgbClr val="7030A0"/>
              </a:solidFill>
            </a:endParaRPr>
          </a:p>
          <a:p>
            <a:r>
              <a:rPr lang="en-US" sz="1400" dirty="0">
                <a:solidFill>
                  <a:srgbClr val="0070C0"/>
                </a:solidFill>
              </a:rPr>
              <a:t>*</a:t>
            </a:r>
            <a:r>
              <a:rPr lang="en-US" sz="1400" i="1" dirty="0">
                <a:solidFill>
                  <a:srgbClr val="0070C0"/>
                </a:solidFill>
              </a:rPr>
              <a:t>italic</a:t>
            </a:r>
            <a:r>
              <a:rPr lang="en-US" sz="1400" dirty="0">
                <a:solidFill>
                  <a:srgbClr val="0070C0"/>
                </a:solidFill>
              </a:rPr>
              <a:t>*</a:t>
            </a:r>
          </a:p>
          <a:p>
            <a:endParaRPr lang="en-US" sz="1400" dirty="0">
              <a:solidFill>
                <a:srgbClr val="0070C0"/>
              </a:solidFill>
            </a:endParaRPr>
          </a:p>
          <a:p>
            <a:r>
              <a:rPr lang="en-US" sz="1400" dirty="0">
                <a:solidFill>
                  <a:srgbClr val="0070C0"/>
                </a:solidFill>
              </a:rPr>
              <a:t>**</a:t>
            </a:r>
            <a:r>
              <a:rPr lang="en-US" sz="1400" b="1" dirty="0">
                <a:solidFill>
                  <a:srgbClr val="0070C0"/>
                </a:solidFill>
              </a:rPr>
              <a:t>bold</a:t>
            </a:r>
            <a:r>
              <a:rPr lang="en-US" sz="1400" dirty="0">
                <a:solidFill>
                  <a:srgbClr val="0070C0"/>
                </a:solidFill>
              </a:rPr>
              <a:t>**</a:t>
            </a:r>
          </a:p>
          <a:p>
            <a:endParaRPr lang="en-US" sz="1400" dirty="0">
              <a:solidFill>
                <a:srgbClr val="0070C0"/>
              </a:solidFill>
            </a:endParaRPr>
          </a:p>
          <a:p>
            <a:r>
              <a:rPr lang="en-US" sz="1400" dirty="0">
                <a:solidFill>
                  <a:srgbClr val="0070C0"/>
                </a:solidFill>
              </a:rPr>
              <a:t># Title</a:t>
            </a:r>
          </a:p>
          <a:p>
            <a:endParaRPr lang="en-US" sz="1400" dirty="0">
              <a:solidFill>
                <a:srgbClr val="0070C0"/>
              </a:solidFill>
            </a:endParaRPr>
          </a:p>
          <a:p>
            <a:r>
              <a:rPr lang="en-US" sz="1400" dirty="0">
                <a:solidFill>
                  <a:srgbClr val="0070C0"/>
                </a:solidFill>
              </a:rPr>
              <a:t>## Subtitle</a:t>
            </a:r>
          </a:p>
          <a:p>
            <a:endParaRPr lang="en-US" sz="1400" dirty="0">
              <a:solidFill>
                <a:srgbClr val="0070C0"/>
              </a:solidFill>
            </a:endParaRPr>
          </a:p>
          <a:p>
            <a:r>
              <a:rPr lang="en-US" sz="1400" dirty="0">
                <a:solidFill>
                  <a:srgbClr val="0070C0"/>
                </a:solidFill>
              </a:rPr>
              <a:t>### Subtitle</a:t>
            </a:r>
          </a:p>
          <a:p>
            <a:endParaRPr lang="en-US" sz="1400" dirty="0">
              <a:solidFill>
                <a:srgbClr val="0070C0"/>
              </a:solidFill>
            </a:endParaRPr>
          </a:p>
          <a:p>
            <a:r>
              <a:rPr lang="en-US" sz="1400" dirty="0">
                <a:solidFill>
                  <a:srgbClr val="0070C0"/>
                </a:solidFill>
              </a:rPr>
              <a:t>`</a:t>
            </a:r>
            <a:r>
              <a:rPr lang="en-US" sz="1400" dirty="0">
                <a:solidFill>
                  <a:srgbClr val="0070C0"/>
                </a:solidFill>
                <a:latin typeface="Consolas" panose="020B0609020204030204" pitchFamily="49" charset="0"/>
              </a:rPr>
              <a:t>inline code</a:t>
            </a:r>
            <a:r>
              <a:rPr lang="en-US" sz="1400" dirty="0">
                <a:solidFill>
                  <a:srgbClr val="0070C0"/>
                </a:solidFill>
              </a:rPr>
              <a:t>`</a:t>
            </a:r>
          </a:p>
          <a:p>
            <a:endParaRPr lang="en-US" sz="1400" dirty="0">
              <a:solidFill>
                <a:srgbClr val="0070C0"/>
              </a:solidFill>
            </a:endParaRPr>
          </a:p>
          <a:p>
            <a:r>
              <a:rPr lang="en-US" sz="1400" dirty="0">
                <a:solidFill>
                  <a:srgbClr val="0070C0"/>
                </a:solidFill>
              </a:rPr>
              <a:t>```python</a:t>
            </a:r>
          </a:p>
          <a:p>
            <a:r>
              <a:rPr lang="en-US" sz="1400" dirty="0">
                <a:solidFill>
                  <a:srgbClr val="0070C0"/>
                </a:solidFill>
                <a:latin typeface="Consolas" panose="020B0609020204030204" pitchFamily="49" charset="0"/>
              </a:rPr>
              <a:t>A code chunk</a:t>
            </a:r>
          </a:p>
          <a:p>
            <a:r>
              <a:rPr lang="en-US" sz="1400" dirty="0">
                <a:solidFill>
                  <a:srgbClr val="0070C0"/>
                </a:solidFill>
              </a:rPr>
              <a:t>```</a:t>
            </a:r>
          </a:p>
          <a:p>
            <a:pPr algn="ctr"/>
            <a:endParaRPr lang="en-GB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A9145F6-62DE-99CD-57F6-F9DD4C3F5350}"/>
              </a:ext>
            </a:extLst>
          </p:cNvPr>
          <p:cNvSpPr/>
          <p:nvPr/>
        </p:nvSpPr>
        <p:spPr>
          <a:xfrm>
            <a:off x="0" y="0"/>
            <a:ext cx="4544841" cy="51910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Basic GitHub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pic>
        <p:nvPicPr>
          <p:cNvPr id="2050" name="Picture 2" descr="GitHub logo and symbol, meaning, history, PNG">
            <a:extLst>
              <a:ext uri="{FF2B5EF4-FFF2-40B4-BE49-F238E27FC236}">
                <a16:creationId xmlns:a16="http://schemas.microsoft.com/office/drawing/2014/main" id="{A933B327-4CC2-9DA0-2103-8FBC885CE5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2785" y="519107"/>
            <a:ext cx="3960085" cy="2288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0637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E65629C-92D4-79A2-2F71-A4F6B6308EF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marL="1143000" indent="-1143000">
              <a:buFont typeface="Arial" panose="020B0604020202020204" pitchFamily="34" charset="0"/>
              <a:buChar char="•"/>
            </a:pPr>
            <a:r>
              <a:rPr lang="en-US" sz="4400" b="1" dirty="0"/>
              <a:t>Goal: </a:t>
            </a:r>
            <a:r>
              <a:rPr lang="en-US" sz="4400" dirty="0"/>
              <a:t>Create your personal GitHub page</a:t>
            </a:r>
          </a:p>
          <a:p>
            <a:pPr marL="1143000" indent="-1143000" algn="ctr">
              <a:buFont typeface="Wingdings" panose="05000000000000000000" pitchFamily="2" charset="2"/>
              <a:buChar char="ü"/>
            </a:pPr>
            <a:endParaRPr lang="en-US" sz="4400" dirty="0"/>
          </a:p>
          <a:p>
            <a:pPr marL="1143000" indent="-1143000">
              <a:buFont typeface="Wingdings" panose="05000000000000000000" pitchFamily="2" charset="2"/>
              <a:buChar char="ü"/>
            </a:pPr>
            <a:r>
              <a:rPr lang="en-US" sz="4000" dirty="0"/>
              <a:t>Use some Markdown syntax</a:t>
            </a:r>
          </a:p>
          <a:p>
            <a:pPr marL="1143000" indent="-1143000">
              <a:buFont typeface="Wingdings" panose="05000000000000000000" pitchFamily="2" charset="2"/>
              <a:buChar char="ü"/>
            </a:pPr>
            <a:r>
              <a:rPr lang="en-US" sz="4000" dirty="0"/>
              <a:t>Post your profile as an answer to the GitHub discussion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8891953-79C3-7A6D-1596-BD9DEC8BA58D}"/>
              </a:ext>
            </a:extLst>
          </p:cNvPr>
          <p:cNvSpPr/>
          <p:nvPr/>
        </p:nvSpPr>
        <p:spPr>
          <a:xfrm>
            <a:off x="0" y="0"/>
            <a:ext cx="4544841" cy="51910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800" b="1" dirty="0" err="1">
                <a:solidFill>
                  <a:schemeClr val="bg1"/>
                </a:solidFill>
              </a:rPr>
              <a:t>Exercice</a:t>
            </a:r>
            <a:r>
              <a:rPr lang="en-US" sz="2800" b="1" dirty="0">
                <a:solidFill>
                  <a:schemeClr val="bg1"/>
                </a:solidFill>
              </a:rPr>
              <a:t> 2 💪 (8 min)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3610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4A34817-5B44-493F-D622-8954BF1B2D0D}"/>
              </a:ext>
            </a:extLst>
          </p:cNvPr>
          <p:cNvSpPr/>
          <p:nvPr/>
        </p:nvSpPr>
        <p:spPr>
          <a:xfrm>
            <a:off x="404148" y="1038152"/>
            <a:ext cx="8499220" cy="555515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x = “3”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Code can be broken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Advanced Python means building reliable and solid code</a:t>
            </a:r>
          </a:p>
          <a:p>
            <a:endParaRPr lang="en-US" b="1" dirty="0"/>
          </a:p>
          <a:p>
            <a:endParaRPr lang="en-US" b="1" dirty="0"/>
          </a:p>
          <a:p>
            <a:r>
              <a:rPr lang="en-US" b="1" dirty="0"/>
              <a:t>Functions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Basis of code modularity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Allows the code to be easily re-usable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A good way to think about the code is to think in terms of functions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dirty="0">
              <a:solidFill>
                <a:srgbClr val="0070C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/>
                </a:solidFill>
              </a:rPr>
              <a:t>A function is created with: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def </a:t>
            </a:r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</a:rPr>
              <a:t>myfunction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(x):</a:t>
            </a:r>
          </a:p>
          <a:p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    y = x + 1</a:t>
            </a:r>
          </a:p>
          <a:p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    return y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Minimal function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Arguments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Return object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Indentation!</a:t>
            </a:r>
          </a:p>
          <a:p>
            <a:pPr algn="ctr"/>
            <a:endParaRPr lang="en-GB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A9145F6-62DE-99CD-57F6-F9DD4C3F5350}"/>
              </a:ext>
            </a:extLst>
          </p:cNvPr>
          <p:cNvSpPr/>
          <p:nvPr/>
        </p:nvSpPr>
        <p:spPr>
          <a:xfrm>
            <a:off x="0" y="0"/>
            <a:ext cx="4544841" cy="51910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Basic Python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8066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E65629C-92D4-79A2-2F71-A4F6B6308EF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marL="1143000" indent="-1143000">
              <a:buFont typeface="Arial" panose="020B0604020202020204" pitchFamily="34" charset="0"/>
              <a:buChar char="•"/>
            </a:pPr>
            <a:r>
              <a:rPr lang="en-US" sz="4400" b="1" dirty="0"/>
              <a:t>Goal: </a:t>
            </a:r>
            <a:r>
              <a:rPr lang="en-US" sz="4400" dirty="0"/>
              <a:t>Create a function that:</a:t>
            </a:r>
          </a:p>
          <a:p>
            <a:pPr marL="1143000" indent="-1143000" algn="ctr">
              <a:buFont typeface="Wingdings" panose="05000000000000000000" pitchFamily="2" charset="2"/>
              <a:buChar char="ü"/>
            </a:pPr>
            <a:endParaRPr lang="en-US" sz="4400" dirty="0"/>
          </a:p>
          <a:p>
            <a:pPr marL="1143000" indent="-1143000">
              <a:buFont typeface="Wingdings" panose="05000000000000000000" pitchFamily="2" charset="2"/>
              <a:buChar char="ü"/>
            </a:pPr>
            <a:r>
              <a:rPr lang="en-US" sz="3200" dirty="0"/>
              <a:t>Takes an input</a:t>
            </a:r>
          </a:p>
          <a:p>
            <a:pPr marL="1143000" indent="-1143000">
              <a:buFont typeface="Wingdings" panose="05000000000000000000" pitchFamily="2" charset="2"/>
              <a:buChar char="ü"/>
            </a:pPr>
            <a:r>
              <a:rPr lang="en-US" sz="3200" dirty="0"/>
              <a:t>Checks whether an input is odd or even</a:t>
            </a:r>
          </a:p>
          <a:p>
            <a:pPr marL="1143000" indent="-1143000">
              <a:buFont typeface="Wingdings" panose="05000000000000000000" pitchFamily="2" charset="2"/>
              <a:buChar char="ü"/>
            </a:pPr>
            <a:r>
              <a:rPr lang="en-US" sz="3200" dirty="0"/>
              <a:t>Returns True/False</a:t>
            </a:r>
          </a:p>
          <a:p>
            <a:pPr marL="1143000" indent="-1143000">
              <a:buFont typeface="Wingdings" panose="05000000000000000000" pitchFamily="2" charset="2"/>
              <a:buChar char="ü"/>
            </a:pPr>
            <a:r>
              <a:rPr lang="en-US" sz="3200" dirty="0"/>
              <a:t>Robust (deals with unexpected inputs) </a:t>
            </a:r>
            <a:r>
              <a:rPr lang="en-US" sz="2000" dirty="0"/>
              <a:t>(e.g., </a:t>
            </a:r>
            <a:r>
              <a:rPr lang="en-US" sz="2000" dirty="0" err="1">
                <a:solidFill>
                  <a:srgbClr val="0070C0"/>
                </a:solidFill>
              </a:rPr>
              <a:t>isinstance</a:t>
            </a:r>
            <a:r>
              <a:rPr lang="en-US" sz="2000" dirty="0">
                <a:solidFill>
                  <a:srgbClr val="0070C0"/>
                </a:solidFill>
              </a:rPr>
              <a:t>(x, str)</a:t>
            </a:r>
            <a:r>
              <a:rPr lang="en-US" sz="2000" dirty="0"/>
              <a:t>)</a:t>
            </a:r>
          </a:p>
          <a:p>
            <a:pPr marL="1143000" indent="-1143000">
              <a:buFont typeface="Wingdings" panose="05000000000000000000" pitchFamily="2" charset="2"/>
              <a:buChar char="ü"/>
            </a:pPr>
            <a:r>
              <a:rPr lang="en-US" sz="3200" dirty="0"/>
              <a:t>Is documented (some comments explain what the code does)</a:t>
            </a:r>
          </a:p>
          <a:p>
            <a:pPr marL="1143000" indent="-1143000">
              <a:buFont typeface="Wingdings" panose="05000000000000000000" pitchFamily="2" charset="2"/>
              <a:buChar char="ü"/>
            </a:pPr>
            <a:r>
              <a:rPr lang="en-US" sz="3200" dirty="0"/>
              <a:t>Post your function as an answer to the GitHub discussion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8891953-79C3-7A6D-1596-BD9DEC8BA58D}"/>
              </a:ext>
            </a:extLst>
          </p:cNvPr>
          <p:cNvSpPr/>
          <p:nvPr/>
        </p:nvSpPr>
        <p:spPr>
          <a:xfrm>
            <a:off x="0" y="0"/>
            <a:ext cx="4544841" cy="51910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800" b="1" dirty="0" err="1">
                <a:solidFill>
                  <a:schemeClr val="bg1"/>
                </a:solidFill>
              </a:rPr>
              <a:t>Exercice</a:t>
            </a:r>
            <a:r>
              <a:rPr lang="en-US" sz="2800" b="1" dirty="0">
                <a:solidFill>
                  <a:schemeClr val="bg1"/>
                </a:solidFill>
              </a:rPr>
              <a:t> 3 💪 (10 min)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2768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4A34817-5B44-493F-D622-8954BF1B2D0D}"/>
              </a:ext>
            </a:extLst>
          </p:cNvPr>
          <p:cNvSpPr/>
          <p:nvPr/>
        </p:nvSpPr>
        <p:spPr>
          <a:xfrm>
            <a:off x="404148" y="1038152"/>
            <a:ext cx="8499220" cy="555515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/>
              <a:t>Lists and Dictionaries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/>
                </a:solidFill>
              </a:rPr>
              <a:t>Containers of multiple things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/>
                </a:solidFill>
              </a:rPr>
              <a:t>Lists are </a:t>
            </a:r>
            <a:r>
              <a:rPr lang="en-US" u="sng" dirty="0">
                <a:solidFill>
                  <a:schemeClr val="tx1"/>
                </a:solidFill>
              </a:rPr>
              <a:t>ordered </a:t>
            </a:r>
            <a:endParaRPr lang="en-US" b="1" u="sng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/>
                </a:solidFill>
              </a:rPr>
              <a:t>Dictionaries contain items that have </a:t>
            </a:r>
            <a:r>
              <a:rPr lang="en-US" u="sng" dirty="0">
                <a:solidFill>
                  <a:schemeClr val="tx1"/>
                </a:solidFill>
              </a:rPr>
              <a:t>names</a:t>
            </a:r>
            <a:r>
              <a:rPr lang="en-US" dirty="0">
                <a:solidFill>
                  <a:schemeClr val="tx1"/>
                </a:solidFill>
              </a:rPr>
              <a:t> (“keys”)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dirty="0">
              <a:solidFill>
                <a:schemeClr val="tx1"/>
              </a:solidFill>
            </a:endParaRPr>
          </a:p>
          <a:p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</a:rPr>
              <a:t>mylist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 = [1, 2, 3]</a:t>
            </a:r>
          </a:p>
          <a:p>
            <a:endParaRPr lang="en-US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</a:rPr>
              <a:t>mydict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 = {"A": 1, "B": 2, "C": 3}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/>
                </a:solidFill>
              </a:rPr>
              <a:t>Indexing </a:t>
            </a:r>
            <a:r>
              <a:rPr lang="en-US" dirty="0">
                <a:solidFill>
                  <a:srgbClr val="0070C0"/>
                </a:solidFill>
              </a:rPr>
              <a:t>[]</a:t>
            </a:r>
            <a:r>
              <a:rPr lang="en-US" dirty="0">
                <a:solidFill>
                  <a:schemeClr val="tx1"/>
                </a:solidFill>
              </a:rPr>
              <a:t>: an essential skill</a:t>
            </a:r>
            <a:endParaRPr lang="en-US" b="1" u="sng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fr-FR" dirty="0" err="1">
                <a:solidFill>
                  <a:srgbClr val="0070C0"/>
                </a:solidFill>
                <a:latin typeface="Consolas" panose="020B0609020204030204" pitchFamily="49" charset="0"/>
              </a:rPr>
              <a:t>mylist</a:t>
            </a:r>
            <a:r>
              <a:rPr lang="fr-FR" dirty="0">
                <a:solidFill>
                  <a:srgbClr val="0070C0"/>
                </a:solidFill>
                <a:latin typeface="Consolas" panose="020B0609020204030204" pitchFamily="49" charset="0"/>
              </a:rPr>
              <a:t>[1]</a:t>
            </a:r>
          </a:p>
          <a:p>
            <a:r>
              <a:rPr lang="fr-FR" dirty="0" err="1">
                <a:solidFill>
                  <a:srgbClr val="0070C0"/>
                </a:solidFill>
                <a:latin typeface="Consolas" panose="020B0609020204030204" pitchFamily="49" charset="0"/>
              </a:rPr>
              <a:t>mylist</a:t>
            </a:r>
            <a:r>
              <a:rPr lang="fr-FR" dirty="0">
                <a:solidFill>
                  <a:srgbClr val="0070C0"/>
                </a:solidFill>
                <a:latin typeface="Consolas" panose="020B0609020204030204" pitchFamily="49" charset="0"/>
              </a:rPr>
              <a:t>[0:2]</a:t>
            </a:r>
          </a:p>
          <a:p>
            <a:endParaRPr lang="fr-FR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r>
              <a:rPr lang="en-US" b="1" dirty="0">
                <a:solidFill>
                  <a:srgbClr val="FF0000"/>
                </a:solidFill>
              </a:rPr>
              <a:t>Indexing </a:t>
            </a:r>
            <a:r>
              <a:rPr lang="en-US" b="1" u="sng" dirty="0">
                <a:solidFill>
                  <a:srgbClr val="FF0000"/>
                </a:solidFill>
              </a:rPr>
              <a:t>in Python </a:t>
            </a:r>
            <a:r>
              <a:rPr lang="en-US" b="1" dirty="0">
                <a:solidFill>
                  <a:srgbClr val="FF0000"/>
                </a:solidFill>
              </a:rPr>
              <a:t>starts from 0!</a:t>
            </a:r>
            <a:endParaRPr lang="en-US" b="1" u="sng" dirty="0">
              <a:solidFill>
                <a:srgbClr val="FF0000"/>
              </a:solidFill>
            </a:endParaRPr>
          </a:p>
          <a:p>
            <a:endParaRPr lang="fr-FR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r>
              <a:rPr lang="fr-FR" dirty="0" err="1">
                <a:solidFill>
                  <a:srgbClr val="0070C0"/>
                </a:solidFill>
                <a:latin typeface="Consolas" panose="020B0609020204030204" pitchFamily="49" charset="0"/>
              </a:rPr>
              <a:t>mydict</a:t>
            </a:r>
            <a:r>
              <a:rPr lang="fr-FR" dirty="0">
                <a:solidFill>
                  <a:srgbClr val="0070C0"/>
                </a:solidFill>
                <a:latin typeface="Consolas" panose="020B0609020204030204" pitchFamily="49" charset="0"/>
              </a:rPr>
              <a:t>[1]</a:t>
            </a:r>
          </a:p>
          <a:p>
            <a:r>
              <a:rPr lang="fr-FR" dirty="0" err="1">
                <a:solidFill>
                  <a:srgbClr val="0070C0"/>
                </a:solidFill>
                <a:latin typeface="Consolas" panose="020B0609020204030204" pitchFamily="49" charset="0"/>
              </a:rPr>
              <a:t>mydict</a:t>
            </a:r>
            <a:r>
              <a:rPr lang="fr-FR" dirty="0">
                <a:solidFill>
                  <a:srgbClr val="0070C0"/>
                </a:solidFill>
                <a:latin typeface="Consolas" panose="020B0609020204030204" pitchFamily="49" charset="0"/>
              </a:rPr>
              <a:t>[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"</a:t>
            </a:r>
            <a:r>
              <a:rPr lang="fr-FR" dirty="0">
                <a:solidFill>
                  <a:srgbClr val="0070C0"/>
                </a:solidFill>
                <a:latin typeface="Consolas" panose="020B0609020204030204" pitchFamily="49" charset="0"/>
              </a:rPr>
              <a:t>b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"</a:t>
            </a:r>
            <a:r>
              <a:rPr lang="fr-FR" dirty="0">
                <a:solidFill>
                  <a:srgbClr val="0070C0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fr-FR" dirty="0" err="1">
                <a:solidFill>
                  <a:srgbClr val="0070C0"/>
                </a:solidFill>
                <a:latin typeface="Consolas" panose="020B0609020204030204" pitchFamily="49" charset="0"/>
              </a:rPr>
              <a:t>mydict</a:t>
            </a:r>
            <a:r>
              <a:rPr lang="fr-FR" dirty="0">
                <a:solidFill>
                  <a:srgbClr val="0070C0"/>
                </a:solidFill>
                <a:latin typeface="Consolas" panose="020B0609020204030204" pitchFamily="49" charset="0"/>
              </a:rPr>
              <a:t>[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"</a:t>
            </a:r>
            <a:r>
              <a:rPr lang="fr-FR" dirty="0">
                <a:solidFill>
                  <a:srgbClr val="0070C0"/>
                </a:solidFill>
                <a:latin typeface="Consolas" panose="020B0609020204030204" pitchFamily="49" charset="0"/>
              </a:rPr>
              <a:t>B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"</a:t>
            </a:r>
            <a:r>
              <a:rPr lang="fr-FR" dirty="0">
                <a:solidFill>
                  <a:srgbClr val="0070C0"/>
                </a:solidFill>
                <a:latin typeface="Consolas" panose="020B0609020204030204" pitchFamily="49" charset="0"/>
              </a:rPr>
              <a:t>]</a:t>
            </a:r>
            <a:endParaRPr lang="en-US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A9145F6-62DE-99CD-57F6-F9DD4C3F5350}"/>
              </a:ext>
            </a:extLst>
          </p:cNvPr>
          <p:cNvSpPr/>
          <p:nvPr/>
        </p:nvSpPr>
        <p:spPr>
          <a:xfrm>
            <a:off x="0" y="0"/>
            <a:ext cx="4544841" cy="51910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Basic Python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5226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60D4685-1BEE-B46E-113D-F716414ACB26}"/>
              </a:ext>
            </a:extLst>
          </p:cNvPr>
          <p:cNvSpPr/>
          <p:nvPr/>
        </p:nvSpPr>
        <p:spPr>
          <a:xfrm>
            <a:off x="284479" y="0"/>
            <a:ext cx="7575843" cy="6858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000" b="1" dirty="0"/>
              <a:t>About this workshop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Flexible content: should be useful to you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Flexible schedule: Real-time feedback (pace, pauses, issues…)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Interactive: Programming is learnt by goal-directed trials &amp; errors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dirty="0">
              <a:hlinkClick r:id="rId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>
                <a:hlinkClick r:id="rId2"/>
              </a:rPr>
              <a:t>dom.makowski@gmail.com</a:t>
            </a:r>
            <a:r>
              <a:rPr lang="en-US" sz="2000" dirty="0"/>
              <a:t> </a:t>
            </a:r>
            <a:r>
              <a:rPr lang="en-US" sz="1400" dirty="0"/>
              <a:t>(</a:t>
            </a:r>
            <a:r>
              <a:rPr lang="en-US" sz="1400" i="1" dirty="0"/>
              <a:t>twitter @Dom_Makowski</a:t>
            </a:r>
            <a:r>
              <a:rPr lang="en-US" sz="1400" dirty="0"/>
              <a:t> 🐦)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70C0"/>
                </a:solidFill>
              </a:rPr>
              <a:t>https://github.com/DominiqueMakowski/teaching/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US" sz="2000" b="1" dirty="0"/>
          </a:p>
          <a:p>
            <a:r>
              <a:rPr lang="en-US" sz="2000" b="1" dirty="0"/>
              <a:t>Why Python?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Why not SPSS? </a:t>
            </a:r>
            <a:r>
              <a:rPr lang="en-US" sz="2000" dirty="0" err="1"/>
              <a:t>Matlab</a:t>
            </a:r>
            <a:r>
              <a:rPr lang="en-US" sz="2000" dirty="0"/>
              <a:t>? R?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b="1" dirty="0"/>
              <a:t>Free</a:t>
            </a:r>
            <a:r>
              <a:rPr lang="en-US" sz="2000" dirty="0"/>
              <a:t> (independence), </a:t>
            </a:r>
            <a:r>
              <a:rPr lang="en-US" sz="2000" b="1" dirty="0"/>
              <a:t>Powerful</a:t>
            </a:r>
            <a:r>
              <a:rPr lang="en-US" sz="2000" dirty="0"/>
              <a:t> (mature), </a:t>
            </a:r>
            <a:r>
              <a:rPr lang="en-US" sz="2000" b="1" dirty="0"/>
              <a:t>Beginner-friendly</a:t>
            </a:r>
            <a:r>
              <a:rPr lang="en-US" sz="2000" dirty="0"/>
              <a:t> (</a:t>
            </a:r>
            <a:r>
              <a:rPr lang="en-US" sz="2000" dirty="0" err="1"/>
              <a:t>kinda</a:t>
            </a:r>
            <a:r>
              <a:rPr lang="en-US" sz="2000" dirty="0"/>
              <a:t>), </a:t>
            </a:r>
            <a:r>
              <a:rPr lang="en-US" sz="2000" b="1" dirty="0"/>
              <a:t>Versatile</a:t>
            </a:r>
            <a:r>
              <a:rPr lang="en-US" sz="2000" dirty="0"/>
              <a:t> (machine learning, stats, signal processing, experiments…), </a:t>
            </a:r>
            <a:r>
              <a:rPr lang="en-US" sz="2000" b="1" dirty="0"/>
              <a:t>Demanded</a:t>
            </a:r>
            <a:r>
              <a:rPr lang="en-US" sz="2000" dirty="0"/>
              <a:t> (</a:t>
            </a:r>
            <a:r>
              <a:rPr lang="en-GB" sz="2000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💰</a:t>
            </a:r>
            <a:r>
              <a:rPr lang="en-US" sz="2000" dirty="0"/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My own journey with Python</a:t>
            </a:r>
          </a:p>
        </p:txBody>
      </p:sp>
      <p:pic>
        <p:nvPicPr>
          <p:cNvPr id="1026" name="Picture 2" descr="Linguistics calling — Jeroen van Craenenbroeck">
            <a:extLst>
              <a:ext uri="{FF2B5EF4-FFF2-40B4-BE49-F238E27FC236}">
                <a16:creationId xmlns:a16="http://schemas.microsoft.com/office/drawing/2014/main" id="{03D6EA76-8771-AC5D-4A21-B78DD9DE60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4862" y="0"/>
            <a:ext cx="4562475" cy="5019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A73A9B1-5B4F-41A2-6C6E-F6A73A3817C7}"/>
              </a:ext>
            </a:extLst>
          </p:cNvPr>
          <p:cNvSpPr/>
          <p:nvPr/>
        </p:nvSpPr>
        <p:spPr>
          <a:xfrm>
            <a:off x="7444863" y="5019675"/>
            <a:ext cx="4562474" cy="5732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>
                <a:ln>
                  <a:solidFill>
                    <a:srgbClr val="FF8580"/>
                  </a:solidFill>
                </a:ln>
                <a:solidFill>
                  <a:schemeClr val="tx1"/>
                </a:solidFill>
              </a:rPr>
              <a:t>TO TELL ME WHAT YOU NEED</a:t>
            </a:r>
            <a:endParaRPr lang="en-GB" sz="2800" b="1" dirty="0">
              <a:ln>
                <a:solidFill>
                  <a:srgbClr val="FF8580"/>
                </a:solidFill>
              </a:ln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8433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E65629C-92D4-79A2-2F71-A4F6B6308EF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marL="1143000" indent="-1143000">
              <a:buFont typeface="Arial" panose="020B0604020202020204" pitchFamily="34" charset="0"/>
              <a:buChar char="•"/>
            </a:pPr>
            <a:r>
              <a:rPr lang="en-US" sz="4400" b="1" dirty="0"/>
              <a:t>Without trying, what’s the output of:</a:t>
            </a:r>
            <a:endParaRPr lang="en-US" sz="4400" dirty="0"/>
          </a:p>
          <a:p>
            <a:endParaRPr lang="es-ES" sz="2000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lvl="1"/>
            <a:endParaRPr lang="es-ES" sz="2400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lvl="1"/>
            <a:r>
              <a:rPr lang="es-ES" sz="2400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mydict</a:t>
            </a:r>
            <a:r>
              <a:rPr lang="es-ES" sz="2400" b="1" dirty="0">
                <a:solidFill>
                  <a:srgbClr val="0070C0"/>
                </a:solidFill>
                <a:latin typeface="Consolas" panose="020B0609020204030204" pitchFamily="49" charset="0"/>
              </a:rPr>
              <a:t> = {"1": 0, "2": 42, "x": 7, "11": 6}</a:t>
            </a:r>
          </a:p>
          <a:p>
            <a:pPr lvl="1"/>
            <a:endParaRPr lang="es-ES" sz="2400" b="1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lvl="1"/>
            <a:r>
              <a:rPr lang="es-ES" sz="2400" b="1" dirty="0">
                <a:solidFill>
                  <a:srgbClr val="0070C0"/>
                </a:solidFill>
                <a:latin typeface="Consolas" panose="020B0609020204030204" pitchFamily="49" charset="0"/>
              </a:rPr>
              <a:t>x = </a:t>
            </a:r>
            <a:r>
              <a:rPr lang="es-ES" sz="2400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str</a:t>
            </a:r>
            <a:r>
              <a:rPr lang="es-ES" sz="2400" b="1" dirty="0">
                <a:solidFill>
                  <a:srgbClr val="0070C0"/>
                </a:solidFill>
                <a:latin typeface="Consolas" panose="020B0609020204030204" pitchFamily="49" charset="0"/>
              </a:rPr>
              <a:t>(1 + 1)</a:t>
            </a:r>
          </a:p>
          <a:p>
            <a:pPr lvl="1"/>
            <a:endParaRPr lang="es-ES" sz="2400" b="1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lvl="1"/>
            <a:r>
              <a:rPr lang="es-ES" sz="2400" b="1" dirty="0">
                <a:solidFill>
                  <a:srgbClr val="0070C0"/>
                </a:solidFill>
                <a:latin typeface="Consolas" panose="020B0609020204030204" pitchFamily="49" charset="0"/>
              </a:rPr>
              <a:t>y = </a:t>
            </a:r>
            <a:r>
              <a:rPr lang="es-ES" sz="2400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mydict</a:t>
            </a:r>
            <a:r>
              <a:rPr lang="es-ES" sz="2400" b="1" dirty="0">
                <a:solidFill>
                  <a:srgbClr val="0070C0"/>
                </a:solidFill>
                <a:latin typeface="Consolas" panose="020B0609020204030204" pitchFamily="49" charset="0"/>
              </a:rPr>
              <a:t>[x]</a:t>
            </a:r>
          </a:p>
          <a:p>
            <a:pPr lvl="1"/>
            <a:endParaRPr lang="es-ES" sz="2400" b="1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lvl="1"/>
            <a:r>
              <a:rPr lang="es-ES" sz="2400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print</a:t>
            </a:r>
            <a:r>
              <a:rPr lang="es-ES" sz="2400" b="1" dirty="0">
                <a:solidFill>
                  <a:srgbClr val="0070C0"/>
                </a:solidFill>
                <a:latin typeface="Consolas" panose="020B0609020204030204" pitchFamily="49" charset="0"/>
              </a:rPr>
              <a:t>(y)</a:t>
            </a:r>
            <a:endParaRPr lang="en-US" sz="2400" b="1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8891953-79C3-7A6D-1596-BD9DEC8BA58D}"/>
              </a:ext>
            </a:extLst>
          </p:cNvPr>
          <p:cNvSpPr/>
          <p:nvPr/>
        </p:nvSpPr>
        <p:spPr>
          <a:xfrm>
            <a:off x="0" y="0"/>
            <a:ext cx="4544841" cy="51910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800" b="1" dirty="0" err="1">
                <a:solidFill>
                  <a:schemeClr val="bg1"/>
                </a:solidFill>
              </a:rPr>
              <a:t>Exercice</a:t>
            </a:r>
            <a:r>
              <a:rPr lang="en-US" sz="2800" b="1" dirty="0">
                <a:solidFill>
                  <a:schemeClr val="bg1"/>
                </a:solidFill>
              </a:rPr>
              <a:t> 4 💪 (1 min)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7474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4A34817-5B44-493F-D622-8954BF1B2D0D}"/>
              </a:ext>
            </a:extLst>
          </p:cNvPr>
          <p:cNvSpPr/>
          <p:nvPr/>
        </p:nvSpPr>
        <p:spPr>
          <a:xfrm>
            <a:off x="404147" y="1038152"/>
            <a:ext cx="10087389" cy="555515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/>
              <a:t>While Loops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dirty="0">
                <a:solidFill>
                  <a:schemeClr val="tx1"/>
                </a:solidFill>
              </a:rPr>
              <a:t>Loop </a:t>
            </a:r>
            <a:r>
              <a:rPr lang="fr-FR" dirty="0" err="1">
                <a:solidFill>
                  <a:schemeClr val="tx1"/>
                </a:solidFill>
              </a:rPr>
              <a:t>while</a:t>
            </a:r>
            <a:r>
              <a:rPr lang="fr-FR" dirty="0">
                <a:solidFill>
                  <a:schemeClr val="tx1"/>
                </a:solidFill>
              </a:rPr>
              <a:t> </a:t>
            </a:r>
            <a:r>
              <a:rPr lang="fr-FR" dirty="0" err="1">
                <a:solidFill>
                  <a:schemeClr val="tx1"/>
                </a:solidFill>
              </a:rPr>
              <a:t>something</a:t>
            </a:r>
            <a:r>
              <a:rPr lang="fr-FR" dirty="0">
                <a:solidFill>
                  <a:schemeClr val="tx1"/>
                </a:solidFill>
              </a:rPr>
              <a:t> </a:t>
            </a:r>
            <a:r>
              <a:rPr lang="fr-FR" dirty="0" err="1">
                <a:solidFill>
                  <a:schemeClr val="tx1"/>
                </a:solidFill>
              </a:rPr>
              <a:t>is</a:t>
            </a:r>
            <a:r>
              <a:rPr lang="fr-FR" dirty="0">
                <a:solidFill>
                  <a:schemeClr val="tx1"/>
                </a:solidFill>
              </a:rPr>
              <a:t> </a:t>
            </a:r>
            <a:r>
              <a:rPr lang="fr-FR" dirty="0" err="1">
                <a:solidFill>
                  <a:schemeClr val="tx1"/>
                </a:solidFill>
              </a:rPr>
              <a:t>True</a:t>
            </a:r>
            <a:endParaRPr lang="fr-FR" dirty="0">
              <a:solidFill>
                <a:schemeClr val="tx1"/>
              </a:solidFill>
            </a:endParaRPr>
          </a:p>
          <a:p>
            <a:endParaRPr lang="en-US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r>
              <a:rPr lang="fr-FR" dirty="0">
                <a:solidFill>
                  <a:srgbClr val="0070C0"/>
                </a:solidFill>
                <a:latin typeface="Consolas" panose="020B0609020204030204" pitchFamily="49" charset="0"/>
              </a:rPr>
              <a:t>x = </a:t>
            </a:r>
            <a:r>
              <a:rPr lang="fr-FR" dirty="0" err="1">
                <a:solidFill>
                  <a:srgbClr val="0070C0"/>
                </a:solidFill>
                <a:latin typeface="Consolas" panose="020B0609020204030204" pitchFamily="49" charset="0"/>
              </a:rPr>
              <a:t>True</a:t>
            </a:r>
            <a:endParaRPr lang="fr-FR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r>
              <a:rPr lang="fr-FR" dirty="0">
                <a:solidFill>
                  <a:srgbClr val="0070C0"/>
                </a:solidFill>
                <a:latin typeface="Consolas" panose="020B0609020204030204" pitchFamily="49" charset="0"/>
              </a:rPr>
              <a:t>i = 0</a:t>
            </a:r>
          </a:p>
          <a:p>
            <a:endParaRPr lang="fr-FR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r>
              <a:rPr lang="fr-FR" dirty="0" err="1">
                <a:solidFill>
                  <a:srgbClr val="0070C0"/>
                </a:solidFill>
                <a:latin typeface="Consolas" panose="020B0609020204030204" pitchFamily="49" charset="0"/>
              </a:rPr>
              <a:t>while</a:t>
            </a:r>
            <a:r>
              <a:rPr lang="fr-FR" dirty="0">
                <a:solidFill>
                  <a:srgbClr val="0070C0"/>
                </a:solidFill>
                <a:latin typeface="Consolas" panose="020B0609020204030204" pitchFamily="49" charset="0"/>
              </a:rPr>
              <a:t> x </a:t>
            </a:r>
            <a:r>
              <a:rPr lang="fr-FR" dirty="0" err="1">
                <a:solidFill>
                  <a:srgbClr val="0070C0"/>
                </a:solidFill>
                <a:latin typeface="Consolas" panose="020B0609020204030204" pitchFamily="49" charset="0"/>
              </a:rPr>
              <a:t>is</a:t>
            </a:r>
            <a:r>
              <a:rPr lang="fr-FR" dirty="0">
                <a:solidFill>
                  <a:srgbClr val="0070C0"/>
                </a:solidFill>
                <a:latin typeface="Consolas" panose="020B0609020204030204" pitchFamily="49" charset="0"/>
              </a:rPr>
              <a:t> </a:t>
            </a:r>
            <a:r>
              <a:rPr lang="fr-FR" dirty="0" err="1">
                <a:solidFill>
                  <a:srgbClr val="0070C0"/>
                </a:solidFill>
                <a:latin typeface="Consolas" panose="020B0609020204030204" pitchFamily="49" charset="0"/>
              </a:rPr>
              <a:t>True</a:t>
            </a:r>
            <a:r>
              <a:rPr lang="fr-FR" dirty="0">
                <a:solidFill>
                  <a:srgbClr val="0070C0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fr-FR" dirty="0">
                <a:solidFill>
                  <a:srgbClr val="0070C0"/>
                </a:solidFill>
                <a:latin typeface="Consolas" panose="020B0609020204030204" pitchFamily="49" charset="0"/>
              </a:rPr>
              <a:t>    if i &gt; 5:</a:t>
            </a:r>
          </a:p>
          <a:p>
            <a:r>
              <a:rPr lang="fr-FR" dirty="0">
                <a:solidFill>
                  <a:srgbClr val="0070C0"/>
                </a:solidFill>
                <a:latin typeface="Consolas" panose="020B0609020204030204" pitchFamily="49" charset="0"/>
              </a:rPr>
              <a:t>        x = False</a:t>
            </a:r>
          </a:p>
          <a:p>
            <a:r>
              <a:rPr lang="fr-FR" dirty="0">
                <a:solidFill>
                  <a:srgbClr val="0070C0"/>
                </a:solidFill>
                <a:latin typeface="Consolas" panose="020B0609020204030204" pitchFamily="49" charset="0"/>
              </a:rPr>
              <a:t>    </a:t>
            </a:r>
            <a:r>
              <a:rPr lang="fr-FR" dirty="0" err="1">
                <a:solidFill>
                  <a:srgbClr val="0070C0"/>
                </a:solidFill>
                <a:latin typeface="Consolas" panose="020B0609020204030204" pitchFamily="49" charset="0"/>
              </a:rPr>
              <a:t>print</a:t>
            </a:r>
            <a:r>
              <a:rPr lang="fr-FR" dirty="0">
                <a:solidFill>
                  <a:srgbClr val="0070C0"/>
                </a:solidFill>
                <a:latin typeface="Consolas" panose="020B0609020204030204" pitchFamily="49" charset="0"/>
              </a:rPr>
              <a:t>(i)</a:t>
            </a:r>
          </a:p>
          <a:p>
            <a:r>
              <a:rPr lang="fr-FR" dirty="0">
                <a:solidFill>
                  <a:srgbClr val="0070C0"/>
                </a:solidFill>
                <a:latin typeface="Consolas" panose="020B0609020204030204" pitchFamily="49" charset="0"/>
              </a:rPr>
              <a:t>    i = i + 1</a:t>
            </a:r>
          </a:p>
          <a:p>
            <a:endParaRPr lang="fr-FR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>
                <a:solidFill>
                  <a:schemeClr val="tx1"/>
                </a:solidFill>
              </a:rPr>
              <a:t>What</a:t>
            </a:r>
            <a:r>
              <a:rPr lang="fr-FR" dirty="0">
                <a:solidFill>
                  <a:schemeClr val="tx1"/>
                </a:solidFill>
              </a:rPr>
              <a:t> </a:t>
            </a:r>
            <a:r>
              <a:rPr lang="fr-FR" dirty="0" err="1">
                <a:solidFill>
                  <a:schemeClr val="tx1"/>
                </a:solidFill>
              </a:rPr>
              <a:t>should</a:t>
            </a:r>
            <a:r>
              <a:rPr lang="fr-FR" dirty="0">
                <a:solidFill>
                  <a:schemeClr val="tx1"/>
                </a:solidFill>
              </a:rPr>
              <a:t> </a:t>
            </a:r>
            <a:r>
              <a:rPr lang="fr-FR" dirty="0" err="1">
                <a:solidFill>
                  <a:schemeClr val="tx1"/>
                </a:solidFill>
              </a:rPr>
              <a:t>be</a:t>
            </a:r>
            <a:r>
              <a:rPr lang="fr-FR" dirty="0">
                <a:solidFill>
                  <a:schemeClr val="tx1"/>
                </a:solidFill>
              </a:rPr>
              <a:t> output?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dirty="0">
                <a:solidFill>
                  <a:schemeClr val="tx1"/>
                </a:solidFill>
              </a:rPr>
              <a:t>Possible simplification: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tx1"/>
              </a:solidFill>
            </a:endParaRPr>
          </a:p>
          <a:p>
            <a:r>
              <a:rPr lang="fr-FR" dirty="0">
                <a:solidFill>
                  <a:srgbClr val="0070C0"/>
                </a:solidFill>
                <a:latin typeface="Consolas" panose="020B0609020204030204" pitchFamily="49" charset="0"/>
              </a:rPr>
              <a:t>i = 0</a:t>
            </a:r>
          </a:p>
          <a:p>
            <a:r>
              <a:rPr lang="fr-FR" dirty="0" err="1">
                <a:solidFill>
                  <a:srgbClr val="0070C0"/>
                </a:solidFill>
                <a:latin typeface="Consolas" panose="020B0609020204030204" pitchFamily="49" charset="0"/>
              </a:rPr>
              <a:t>while</a:t>
            </a:r>
            <a:r>
              <a:rPr lang="fr-FR" dirty="0">
                <a:solidFill>
                  <a:srgbClr val="0070C0"/>
                </a:solidFill>
                <a:latin typeface="Consolas" panose="020B0609020204030204" pitchFamily="49" charset="0"/>
              </a:rPr>
              <a:t> i &lt;= 5:</a:t>
            </a:r>
          </a:p>
          <a:p>
            <a:r>
              <a:rPr lang="fr-FR" dirty="0">
                <a:solidFill>
                  <a:srgbClr val="0070C0"/>
                </a:solidFill>
                <a:latin typeface="Consolas" panose="020B0609020204030204" pitchFamily="49" charset="0"/>
              </a:rPr>
              <a:t>    </a:t>
            </a:r>
            <a:r>
              <a:rPr lang="fr-FR" dirty="0" err="1">
                <a:solidFill>
                  <a:srgbClr val="0070C0"/>
                </a:solidFill>
                <a:latin typeface="Consolas" panose="020B0609020204030204" pitchFamily="49" charset="0"/>
              </a:rPr>
              <a:t>print</a:t>
            </a:r>
            <a:r>
              <a:rPr lang="fr-FR" dirty="0">
                <a:solidFill>
                  <a:srgbClr val="0070C0"/>
                </a:solidFill>
                <a:latin typeface="Consolas" panose="020B0609020204030204" pitchFamily="49" charset="0"/>
              </a:rPr>
              <a:t>(i)</a:t>
            </a:r>
          </a:p>
          <a:p>
            <a:r>
              <a:rPr lang="fr-FR" dirty="0">
                <a:solidFill>
                  <a:srgbClr val="0070C0"/>
                </a:solidFill>
                <a:latin typeface="Consolas" panose="020B0609020204030204" pitchFamily="49" charset="0"/>
              </a:rPr>
              <a:t>    i += 1</a:t>
            </a:r>
          </a:p>
          <a:p>
            <a:endParaRPr lang="fr-FR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endParaRPr lang="en-US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A9145F6-62DE-99CD-57F6-F9DD4C3F5350}"/>
              </a:ext>
            </a:extLst>
          </p:cNvPr>
          <p:cNvSpPr/>
          <p:nvPr/>
        </p:nvSpPr>
        <p:spPr>
          <a:xfrm>
            <a:off x="0" y="0"/>
            <a:ext cx="4544841" cy="51910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Basic Python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9302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4A34817-5B44-493F-D622-8954BF1B2D0D}"/>
              </a:ext>
            </a:extLst>
          </p:cNvPr>
          <p:cNvSpPr/>
          <p:nvPr/>
        </p:nvSpPr>
        <p:spPr>
          <a:xfrm>
            <a:off x="404147" y="1038152"/>
            <a:ext cx="10087389" cy="555515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/>
              <a:t>For Loops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dirty="0" err="1">
                <a:solidFill>
                  <a:schemeClr val="tx1"/>
                </a:solidFill>
                <a:latin typeface="Consolas" panose="020B0609020204030204" pitchFamily="49" charset="0"/>
              </a:rPr>
              <a:t>Allows</a:t>
            </a:r>
            <a:r>
              <a:rPr lang="fr-FR" dirty="0">
                <a:solidFill>
                  <a:schemeClr val="tx1"/>
                </a:solidFill>
                <a:latin typeface="Consolas" panose="020B0609020204030204" pitchFamily="49" charset="0"/>
              </a:rPr>
              <a:t> to </a:t>
            </a:r>
            <a:r>
              <a:rPr lang="fr-FR" u="sng" dirty="0" err="1">
                <a:solidFill>
                  <a:schemeClr val="tx1"/>
                </a:solidFill>
                <a:latin typeface="Consolas" panose="020B0609020204030204" pitchFamily="49" charset="0"/>
              </a:rPr>
              <a:t>iterate</a:t>
            </a:r>
            <a:r>
              <a:rPr lang="fr-FR" u="sng" dirty="0">
                <a:solidFill>
                  <a:schemeClr val="tx1"/>
                </a:solidFill>
                <a:latin typeface="Consolas" panose="020B0609020204030204" pitchFamily="49" charset="0"/>
              </a:rPr>
              <a:t> over</a:t>
            </a:r>
            <a:r>
              <a:rPr lang="fr-FR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fr-FR" dirty="0" err="1">
                <a:solidFill>
                  <a:schemeClr val="tx1"/>
                </a:solidFill>
                <a:latin typeface="Consolas" panose="020B0609020204030204" pitchFamily="49" charset="0"/>
              </a:rPr>
              <a:t>stuff</a:t>
            </a:r>
            <a:endParaRPr lang="fr-FR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dirty="0">
                <a:solidFill>
                  <a:schemeClr val="tx1"/>
                </a:solidFill>
                <a:latin typeface="Consolas" panose="020B0609020204030204" pitchFamily="49" charset="0"/>
              </a:rPr>
              <a:t>One (or multiple) variables </a:t>
            </a:r>
            <a:r>
              <a:rPr lang="fr-FR" dirty="0" err="1">
                <a:solidFill>
                  <a:schemeClr val="tx1"/>
                </a:solidFill>
                <a:latin typeface="Consolas" panose="020B0609020204030204" pitchFamily="49" charset="0"/>
              </a:rPr>
              <a:t>that</a:t>
            </a:r>
            <a:r>
              <a:rPr lang="fr-FR" dirty="0">
                <a:solidFill>
                  <a:schemeClr val="tx1"/>
                </a:solidFill>
                <a:latin typeface="Consolas" panose="020B0609020204030204" pitchFamily="49" charset="0"/>
              </a:rPr>
              <a:t> change at </a:t>
            </a:r>
            <a:r>
              <a:rPr lang="fr-FR" dirty="0" err="1">
                <a:solidFill>
                  <a:schemeClr val="tx1"/>
                </a:solidFill>
                <a:latin typeface="Consolas" panose="020B0609020204030204" pitchFamily="49" charset="0"/>
              </a:rPr>
              <a:t>every</a:t>
            </a:r>
            <a:r>
              <a:rPr lang="fr-FR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fr-FR" dirty="0" err="1">
                <a:solidFill>
                  <a:schemeClr val="tx1"/>
                </a:solidFill>
                <a:latin typeface="Consolas" panose="020B0609020204030204" pitchFamily="49" charset="0"/>
              </a:rPr>
              <a:t>loop</a:t>
            </a:r>
            <a:endParaRPr lang="fr-FR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endParaRPr lang="fr-FR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fr-FR" dirty="0" err="1">
                <a:solidFill>
                  <a:srgbClr val="0070C0"/>
                </a:solidFill>
                <a:latin typeface="Consolas" panose="020B0609020204030204" pitchFamily="49" charset="0"/>
              </a:rPr>
              <a:t>mylist</a:t>
            </a:r>
            <a:r>
              <a:rPr lang="fr-FR" dirty="0">
                <a:solidFill>
                  <a:srgbClr val="0070C0"/>
                </a:solidFill>
                <a:latin typeface="Consolas" panose="020B0609020204030204" pitchFamily="49" charset="0"/>
              </a:rPr>
              <a:t> = [2, 4, 5]</a:t>
            </a:r>
          </a:p>
          <a:p>
            <a:r>
              <a:rPr lang="fr-FR" dirty="0">
                <a:solidFill>
                  <a:srgbClr val="0070C0"/>
                </a:solidFill>
                <a:latin typeface="Consolas" panose="020B0609020204030204" pitchFamily="49" charset="0"/>
              </a:rPr>
              <a:t>for </a:t>
            </a:r>
            <a:r>
              <a:rPr lang="fr-FR" dirty="0" err="1">
                <a:solidFill>
                  <a:srgbClr val="0070C0"/>
                </a:solidFill>
                <a:latin typeface="Consolas" panose="020B0609020204030204" pitchFamily="49" charset="0"/>
              </a:rPr>
              <a:t>myvar</a:t>
            </a:r>
            <a:r>
              <a:rPr lang="fr-FR" dirty="0">
                <a:solidFill>
                  <a:srgbClr val="0070C0"/>
                </a:solidFill>
                <a:latin typeface="Consolas" panose="020B0609020204030204" pitchFamily="49" charset="0"/>
              </a:rPr>
              <a:t> in </a:t>
            </a:r>
            <a:r>
              <a:rPr lang="fr-FR" dirty="0" err="1">
                <a:solidFill>
                  <a:srgbClr val="0070C0"/>
                </a:solidFill>
                <a:latin typeface="Consolas" panose="020B0609020204030204" pitchFamily="49" charset="0"/>
              </a:rPr>
              <a:t>mylist</a:t>
            </a:r>
            <a:r>
              <a:rPr lang="fr-FR" dirty="0">
                <a:solidFill>
                  <a:srgbClr val="0070C0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fr-FR" dirty="0">
                <a:solidFill>
                  <a:srgbClr val="0070C0"/>
                </a:solidFill>
                <a:latin typeface="Consolas" panose="020B0609020204030204" pitchFamily="49" charset="0"/>
              </a:rPr>
              <a:t>    </a:t>
            </a:r>
            <a:r>
              <a:rPr lang="fr-FR" dirty="0" err="1">
                <a:solidFill>
                  <a:srgbClr val="0070C0"/>
                </a:solidFill>
                <a:latin typeface="Consolas" panose="020B0609020204030204" pitchFamily="49" charset="0"/>
              </a:rPr>
              <a:t>print</a:t>
            </a:r>
            <a:r>
              <a:rPr lang="fr-FR" dirty="0">
                <a:solidFill>
                  <a:srgbClr val="0070C0"/>
                </a:solidFill>
                <a:latin typeface="Consolas" panose="020B0609020204030204" pitchFamily="49" charset="0"/>
              </a:rPr>
              <a:t>("</a:t>
            </a:r>
            <a:r>
              <a:rPr lang="fr-FR" dirty="0" err="1">
                <a:solidFill>
                  <a:srgbClr val="0070C0"/>
                </a:solidFill>
                <a:latin typeface="Consolas" panose="020B0609020204030204" pitchFamily="49" charset="0"/>
              </a:rPr>
              <a:t>current</a:t>
            </a:r>
            <a:r>
              <a:rPr lang="fr-FR" dirty="0">
                <a:solidFill>
                  <a:srgbClr val="0070C0"/>
                </a:solidFill>
                <a:latin typeface="Consolas" panose="020B0609020204030204" pitchFamily="49" charset="0"/>
              </a:rPr>
              <a:t> value </a:t>
            </a:r>
            <a:r>
              <a:rPr lang="fr-FR" dirty="0" err="1">
                <a:solidFill>
                  <a:srgbClr val="0070C0"/>
                </a:solidFill>
                <a:latin typeface="Consolas" panose="020B0609020204030204" pitchFamily="49" charset="0"/>
              </a:rPr>
              <a:t>is</a:t>
            </a:r>
            <a:r>
              <a:rPr lang="fr-FR" dirty="0">
                <a:solidFill>
                  <a:srgbClr val="0070C0"/>
                </a:solidFill>
                <a:latin typeface="Consolas" panose="020B0609020204030204" pitchFamily="49" charset="0"/>
              </a:rPr>
              <a:t>" + </a:t>
            </a:r>
            <a:r>
              <a:rPr lang="fr-FR" dirty="0" err="1">
                <a:solidFill>
                  <a:srgbClr val="0070C0"/>
                </a:solidFill>
                <a:latin typeface="Consolas" panose="020B0609020204030204" pitchFamily="49" charset="0"/>
              </a:rPr>
              <a:t>str</a:t>
            </a:r>
            <a:r>
              <a:rPr lang="fr-FR" dirty="0">
                <a:solidFill>
                  <a:srgbClr val="0070C0"/>
                </a:solidFill>
                <a:latin typeface="Consolas" panose="020B0609020204030204" pitchFamily="49" charset="0"/>
              </a:rPr>
              <a:t>(</a:t>
            </a:r>
            <a:r>
              <a:rPr lang="fr-FR" dirty="0" err="1">
                <a:solidFill>
                  <a:srgbClr val="0070C0"/>
                </a:solidFill>
                <a:latin typeface="Consolas" panose="020B0609020204030204" pitchFamily="49" charset="0"/>
              </a:rPr>
              <a:t>myvar</a:t>
            </a:r>
            <a:r>
              <a:rPr lang="fr-FR" dirty="0">
                <a:solidFill>
                  <a:srgbClr val="0070C0"/>
                </a:solidFill>
                <a:latin typeface="Consolas" panose="020B0609020204030204" pitchFamily="49" charset="0"/>
              </a:rPr>
              <a:t>))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rgbClr val="00B050"/>
                </a:solidFill>
              </a:rPr>
              <a:t>Is there a way to simplify the string concatenation?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/>
                </a:solidFill>
              </a:rPr>
              <a:t>A convenient way of creating a “list”-like object to iterate on is 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range()</a:t>
            </a:r>
          </a:p>
          <a:p>
            <a:endParaRPr lang="fr-FR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r>
              <a:rPr lang="fr-FR" dirty="0">
                <a:solidFill>
                  <a:srgbClr val="0070C0"/>
                </a:solidFill>
                <a:latin typeface="Consolas" panose="020B0609020204030204" pitchFamily="49" charset="0"/>
              </a:rPr>
              <a:t>for i in range(10):</a:t>
            </a:r>
          </a:p>
          <a:p>
            <a:r>
              <a:rPr lang="fr-FR" dirty="0">
                <a:solidFill>
                  <a:srgbClr val="0070C0"/>
                </a:solidFill>
                <a:latin typeface="Consolas" panose="020B0609020204030204" pitchFamily="49" charset="0"/>
              </a:rPr>
              <a:t>    </a:t>
            </a:r>
            <a:r>
              <a:rPr lang="fr-FR" dirty="0" err="1">
                <a:solidFill>
                  <a:srgbClr val="0070C0"/>
                </a:solidFill>
                <a:latin typeface="Consolas" panose="020B0609020204030204" pitchFamily="49" charset="0"/>
              </a:rPr>
              <a:t>print</a:t>
            </a:r>
            <a:r>
              <a:rPr lang="fr-FR" dirty="0">
                <a:solidFill>
                  <a:srgbClr val="0070C0"/>
                </a:solidFill>
                <a:latin typeface="Consolas" panose="020B0609020204030204" pitchFamily="49" charset="0"/>
              </a:rPr>
              <a:t>(i)</a:t>
            </a:r>
          </a:p>
          <a:p>
            <a:endParaRPr lang="en-US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A9145F6-62DE-99CD-57F6-F9DD4C3F5350}"/>
              </a:ext>
            </a:extLst>
          </p:cNvPr>
          <p:cNvSpPr/>
          <p:nvPr/>
        </p:nvSpPr>
        <p:spPr>
          <a:xfrm>
            <a:off x="0" y="0"/>
            <a:ext cx="4544841" cy="51910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Basic Python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5493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E65629C-92D4-79A2-2F71-A4F6B6308EFF}"/>
              </a:ext>
            </a:extLst>
          </p:cNvPr>
          <p:cNvSpPr/>
          <p:nvPr/>
        </p:nvSpPr>
        <p:spPr>
          <a:xfrm>
            <a:off x="873150" y="0"/>
            <a:ext cx="9769642" cy="6858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marL="1143000" indent="-1143000">
              <a:buFont typeface="Arial" panose="020B0604020202020204" pitchFamily="34" charset="0"/>
              <a:buChar char="•"/>
            </a:pPr>
            <a:r>
              <a:rPr lang="en-US" sz="2800" b="1" dirty="0"/>
              <a:t>Create a function that takes a number as an input, and prints the </a:t>
            </a:r>
            <a:r>
              <a:rPr lang="en-US" sz="2800" b="1" i="1" dirty="0"/>
              <a:t>Fibonacci </a:t>
            </a:r>
            <a:r>
              <a:rPr lang="en-US" sz="2800" b="1" dirty="0"/>
              <a:t>sequence (0, 1, 1, 2, 3, 5, …) up until that number</a:t>
            </a:r>
          </a:p>
          <a:p>
            <a:pPr marL="1143000" indent="-1143000">
              <a:buFont typeface="Arial" panose="020B0604020202020204" pitchFamily="34" charset="0"/>
              <a:buChar char="•"/>
            </a:pPr>
            <a:endParaRPr lang="en-US" sz="2800" b="1" dirty="0"/>
          </a:p>
          <a:p>
            <a:pPr marL="1143000" indent="-1143000">
              <a:buFont typeface="Wingdings" panose="05000000000000000000" pitchFamily="2" charset="2"/>
              <a:buChar char="ü"/>
            </a:pPr>
            <a:r>
              <a:rPr lang="en-US" sz="2800" b="1" dirty="0"/>
              <a:t>Post your solution as a comment to the discussion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8891953-79C3-7A6D-1596-BD9DEC8BA58D}"/>
              </a:ext>
            </a:extLst>
          </p:cNvPr>
          <p:cNvSpPr/>
          <p:nvPr/>
        </p:nvSpPr>
        <p:spPr>
          <a:xfrm>
            <a:off x="0" y="0"/>
            <a:ext cx="4544841" cy="51910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800" b="1" dirty="0" err="1">
                <a:solidFill>
                  <a:schemeClr val="bg1"/>
                </a:solidFill>
              </a:rPr>
              <a:t>Exercice</a:t>
            </a:r>
            <a:r>
              <a:rPr lang="en-US" sz="2800" b="1" dirty="0">
                <a:solidFill>
                  <a:schemeClr val="bg1"/>
                </a:solidFill>
              </a:rPr>
              <a:t> 5 💪 (10 min)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92959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4A34817-5B44-493F-D622-8954BF1B2D0D}"/>
              </a:ext>
            </a:extLst>
          </p:cNvPr>
          <p:cNvSpPr/>
          <p:nvPr/>
        </p:nvSpPr>
        <p:spPr>
          <a:xfrm>
            <a:off x="555401" y="880022"/>
            <a:ext cx="10087389" cy="555515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/>
              <a:t>Advanced iteration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dirty="0" err="1">
                <a:solidFill>
                  <a:schemeClr val="tx1"/>
                </a:solidFill>
              </a:rPr>
              <a:t>Get</a:t>
            </a:r>
            <a:r>
              <a:rPr lang="fr-FR" dirty="0">
                <a:solidFill>
                  <a:schemeClr val="tx1"/>
                </a:solidFill>
              </a:rPr>
              <a:t> index and content at the </a:t>
            </a:r>
            <a:r>
              <a:rPr lang="fr-FR" dirty="0" err="1">
                <a:solidFill>
                  <a:schemeClr val="tx1"/>
                </a:solidFill>
              </a:rPr>
              <a:t>same</a:t>
            </a:r>
            <a:r>
              <a:rPr lang="fr-FR" dirty="0">
                <a:solidFill>
                  <a:schemeClr val="tx1"/>
                </a:solidFill>
              </a:rPr>
              <a:t> time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enumerate</a:t>
            </a:r>
            <a:r>
              <a:rPr lang="fr-FR" b="1" dirty="0">
                <a:solidFill>
                  <a:srgbClr val="0070C0"/>
                </a:solidFill>
                <a:latin typeface="Consolas" panose="020B0609020204030204" pitchFamily="49" charset="0"/>
              </a:rPr>
              <a:t>()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fr-FR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r>
              <a:rPr lang="fr-FR" dirty="0" err="1">
                <a:solidFill>
                  <a:srgbClr val="0070C0"/>
                </a:solidFill>
                <a:latin typeface="Consolas" panose="020B0609020204030204" pitchFamily="49" charset="0"/>
              </a:rPr>
              <a:t>mylist</a:t>
            </a:r>
            <a:r>
              <a:rPr lang="fr-FR" dirty="0">
                <a:solidFill>
                  <a:srgbClr val="0070C0"/>
                </a:solidFill>
                <a:latin typeface="Consolas" panose="020B0609020204030204" pitchFamily="49" charset="0"/>
              </a:rPr>
              <a:t> = [2, 4, 5]</a:t>
            </a:r>
          </a:p>
          <a:p>
            <a:r>
              <a:rPr lang="fr-FR" dirty="0">
                <a:solidFill>
                  <a:srgbClr val="0070C0"/>
                </a:solidFill>
                <a:latin typeface="Consolas" panose="020B0609020204030204" pitchFamily="49" charset="0"/>
              </a:rPr>
              <a:t>for i, </a:t>
            </a:r>
            <a:r>
              <a:rPr lang="fr-FR" dirty="0" err="1">
                <a:solidFill>
                  <a:srgbClr val="0070C0"/>
                </a:solidFill>
                <a:latin typeface="Consolas" panose="020B0609020204030204" pitchFamily="49" charset="0"/>
              </a:rPr>
              <a:t>myvar</a:t>
            </a:r>
            <a:r>
              <a:rPr lang="fr-FR" dirty="0">
                <a:solidFill>
                  <a:srgbClr val="0070C0"/>
                </a:solidFill>
                <a:latin typeface="Consolas" panose="020B0609020204030204" pitchFamily="49" charset="0"/>
              </a:rPr>
              <a:t> in </a:t>
            </a:r>
            <a:r>
              <a:rPr lang="fr-FR" dirty="0" err="1">
                <a:solidFill>
                  <a:srgbClr val="0070C0"/>
                </a:solidFill>
                <a:latin typeface="Consolas" panose="020B0609020204030204" pitchFamily="49" charset="0"/>
              </a:rPr>
              <a:t>enumerate</a:t>
            </a:r>
            <a:r>
              <a:rPr lang="fr-FR" dirty="0">
                <a:solidFill>
                  <a:srgbClr val="0070C0"/>
                </a:solidFill>
                <a:latin typeface="Consolas" panose="020B0609020204030204" pitchFamily="49" charset="0"/>
              </a:rPr>
              <a:t>(</a:t>
            </a:r>
            <a:r>
              <a:rPr lang="fr-FR" dirty="0" err="1">
                <a:solidFill>
                  <a:srgbClr val="0070C0"/>
                </a:solidFill>
                <a:latin typeface="Consolas" panose="020B0609020204030204" pitchFamily="49" charset="0"/>
              </a:rPr>
              <a:t>mylist</a:t>
            </a:r>
            <a:r>
              <a:rPr lang="fr-FR" dirty="0">
                <a:solidFill>
                  <a:srgbClr val="0070C0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fr-FR" dirty="0">
                <a:solidFill>
                  <a:srgbClr val="0070C0"/>
                </a:solidFill>
                <a:latin typeface="Consolas" panose="020B0609020204030204" pitchFamily="49" charset="0"/>
              </a:rPr>
              <a:t>    </a:t>
            </a:r>
            <a:r>
              <a:rPr lang="fr-FR" dirty="0" err="1">
                <a:solidFill>
                  <a:srgbClr val="0070C0"/>
                </a:solidFill>
                <a:latin typeface="Consolas" panose="020B0609020204030204" pitchFamily="49" charset="0"/>
              </a:rPr>
              <a:t>print</a:t>
            </a:r>
            <a:r>
              <a:rPr lang="fr-FR" dirty="0">
                <a:solidFill>
                  <a:srgbClr val="0070C0"/>
                </a:solidFill>
                <a:latin typeface="Consolas" panose="020B0609020204030204" pitchFamily="49" charset="0"/>
              </a:rPr>
              <a:t>(</a:t>
            </a:r>
            <a:r>
              <a:rPr lang="fr-FR" dirty="0" err="1">
                <a:solidFill>
                  <a:srgbClr val="0070C0"/>
                </a:solidFill>
                <a:latin typeface="Consolas" panose="020B0609020204030204" pitchFamily="49" charset="0"/>
              </a:rPr>
              <a:t>f"index</a:t>
            </a:r>
            <a:r>
              <a:rPr lang="fr-FR" dirty="0">
                <a:solidFill>
                  <a:srgbClr val="0070C0"/>
                </a:solidFill>
                <a:latin typeface="Consolas" panose="020B0609020204030204" pitchFamily="49" charset="0"/>
              </a:rPr>
              <a:t> {i}: value </a:t>
            </a:r>
            <a:r>
              <a:rPr lang="fr-FR" dirty="0" err="1">
                <a:solidFill>
                  <a:srgbClr val="0070C0"/>
                </a:solidFill>
                <a:latin typeface="Consolas" panose="020B0609020204030204" pitchFamily="49" charset="0"/>
              </a:rPr>
              <a:t>is</a:t>
            </a:r>
            <a:r>
              <a:rPr lang="fr-FR" dirty="0">
                <a:solidFill>
                  <a:srgbClr val="0070C0"/>
                </a:solidFill>
                <a:latin typeface="Consolas" panose="020B0609020204030204" pitchFamily="49" charset="0"/>
              </a:rPr>
              <a:t> {</a:t>
            </a:r>
            <a:r>
              <a:rPr lang="fr-FR" dirty="0" err="1">
                <a:solidFill>
                  <a:srgbClr val="0070C0"/>
                </a:solidFill>
                <a:latin typeface="Consolas" panose="020B0609020204030204" pitchFamily="49" charset="0"/>
              </a:rPr>
              <a:t>myvar</a:t>
            </a:r>
            <a:r>
              <a:rPr lang="fr-FR" dirty="0">
                <a:solidFill>
                  <a:srgbClr val="0070C0"/>
                </a:solidFill>
                <a:latin typeface="Consolas" panose="020B0609020204030204" pitchFamily="49" charset="0"/>
              </a:rPr>
              <a:t>}")</a:t>
            </a:r>
          </a:p>
          <a:p>
            <a:endParaRPr lang="fr-FR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dirty="0" err="1">
                <a:solidFill>
                  <a:schemeClr val="tx1"/>
                </a:solidFill>
              </a:rPr>
              <a:t>Iterate</a:t>
            </a:r>
            <a:r>
              <a:rPr lang="fr-FR" dirty="0">
                <a:solidFill>
                  <a:schemeClr val="tx1"/>
                </a:solidFill>
              </a:rPr>
              <a:t> or </a:t>
            </a:r>
            <a:r>
              <a:rPr lang="fr-FR" dirty="0" err="1">
                <a:solidFill>
                  <a:schemeClr val="tx1"/>
                </a:solidFill>
              </a:rPr>
              <a:t>Enumerate</a:t>
            </a:r>
            <a:r>
              <a:rPr lang="fr-FR" dirty="0">
                <a:solidFill>
                  <a:schemeClr val="tx1"/>
                </a:solidFill>
              </a:rPr>
              <a:t> on </a:t>
            </a:r>
            <a:r>
              <a:rPr lang="fr-FR" dirty="0" err="1">
                <a:solidFill>
                  <a:schemeClr val="tx1"/>
                </a:solidFill>
              </a:rPr>
              <a:t>dictionaries</a:t>
            </a:r>
            <a:endParaRPr lang="fr-FR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b="1" dirty="0" err="1">
                <a:solidFill>
                  <a:srgbClr val="0070C0"/>
                </a:solidFill>
              </a:rPr>
              <a:t>dict.keys</a:t>
            </a:r>
            <a:r>
              <a:rPr lang="fr-FR" b="1" dirty="0">
                <a:solidFill>
                  <a:srgbClr val="0070C0"/>
                </a:solidFill>
              </a:rPr>
              <a:t>() or </a:t>
            </a:r>
            <a:r>
              <a:rPr lang="fr-FR" b="1" dirty="0" err="1">
                <a:solidFill>
                  <a:srgbClr val="0070C0"/>
                </a:solidFill>
              </a:rPr>
              <a:t>mydict.items</a:t>
            </a:r>
            <a:r>
              <a:rPr lang="fr-FR" b="1" dirty="0">
                <a:solidFill>
                  <a:srgbClr val="0070C0"/>
                </a:solidFill>
              </a:rPr>
              <a:t>()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fr-FR" dirty="0">
              <a:solidFill>
                <a:srgbClr val="0070C0"/>
              </a:solidFill>
            </a:endParaRPr>
          </a:p>
          <a:p>
            <a:r>
              <a:rPr lang="fr-FR" dirty="0" err="1">
                <a:solidFill>
                  <a:srgbClr val="0070C0"/>
                </a:solidFill>
                <a:latin typeface="Consolas" panose="020B0609020204030204" pitchFamily="49" charset="0"/>
              </a:rPr>
              <a:t>mydict</a:t>
            </a:r>
            <a:r>
              <a:rPr lang="fr-FR" dirty="0">
                <a:solidFill>
                  <a:srgbClr val="0070C0"/>
                </a:solidFill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{"A": 1, "B": 2, "C": 3}</a:t>
            </a:r>
          </a:p>
          <a:p>
            <a:r>
              <a:rPr lang="fr-FR" dirty="0">
                <a:solidFill>
                  <a:srgbClr val="0070C0"/>
                </a:solidFill>
                <a:latin typeface="Consolas" panose="020B0609020204030204" pitchFamily="49" charset="0"/>
              </a:rPr>
              <a:t>for k in </a:t>
            </a:r>
            <a:r>
              <a:rPr lang="fr-FR" dirty="0" err="1">
                <a:solidFill>
                  <a:srgbClr val="0070C0"/>
                </a:solidFill>
                <a:latin typeface="Consolas" panose="020B0609020204030204" pitchFamily="49" charset="0"/>
              </a:rPr>
              <a:t>mydict.keys</a:t>
            </a:r>
            <a:r>
              <a:rPr lang="fr-FR" dirty="0">
                <a:solidFill>
                  <a:srgbClr val="0070C0"/>
                </a:solidFill>
                <a:latin typeface="Consolas" panose="020B0609020204030204" pitchFamily="49" charset="0"/>
              </a:rPr>
              <a:t>():</a:t>
            </a:r>
          </a:p>
          <a:p>
            <a:r>
              <a:rPr lang="fr-FR" dirty="0">
                <a:solidFill>
                  <a:srgbClr val="0070C0"/>
                </a:solidFill>
                <a:latin typeface="Consolas" panose="020B0609020204030204" pitchFamily="49" charset="0"/>
              </a:rPr>
              <a:t>    </a:t>
            </a:r>
            <a:r>
              <a:rPr lang="fr-FR" dirty="0" err="1">
                <a:solidFill>
                  <a:srgbClr val="0070C0"/>
                </a:solidFill>
                <a:latin typeface="Consolas" panose="020B0609020204030204" pitchFamily="49" charset="0"/>
              </a:rPr>
              <a:t>print</a:t>
            </a:r>
            <a:r>
              <a:rPr lang="fr-FR" dirty="0">
                <a:solidFill>
                  <a:srgbClr val="0070C0"/>
                </a:solidFill>
                <a:latin typeface="Consolas" panose="020B0609020204030204" pitchFamily="49" charset="0"/>
              </a:rPr>
              <a:t>(k)</a:t>
            </a:r>
          </a:p>
          <a:p>
            <a:endParaRPr lang="fr-FR" dirty="0">
              <a:solidFill>
                <a:srgbClr val="0070C0"/>
              </a:solidFill>
            </a:endParaRPr>
          </a:p>
          <a:p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for k, item in </a:t>
            </a:r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</a:rPr>
              <a:t>mydict.items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():</a:t>
            </a:r>
          </a:p>
          <a:p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    print(k)</a:t>
            </a:r>
          </a:p>
          <a:p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    print(item)</a:t>
            </a:r>
            <a:endParaRPr lang="fr-FR" dirty="0">
              <a:solidFill>
                <a:schemeClr val="tx1"/>
              </a:solidFill>
            </a:endParaRPr>
          </a:p>
          <a:p>
            <a:endParaRPr lang="en-US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A9145F6-62DE-99CD-57F6-F9DD4C3F5350}"/>
              </a:ext>
            </a:extLst>
          </p:cNvPr>
          <p:cNvSpPr/>
          <p:nvPr/>
        </p:nvSpPr>
        <p:spPr>
          <a:xfrm>
            <a:off x="0" y="0"/>
            <a:ext cx="4544841" cy="51910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Basic Python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288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4A34817-5B44-493F-D622-8954BF1B2D0D}"/>
              </a:ext>
            </a:extLst>
          </p:cNvPr>
          <p:cNvSpPr/>
          <p:nvPr/>
        </p:nvSpPr>
        <p:spPr>
          <a:xfrm>
            <a:off x="631029" y="598139"/>
            <a:ext cx="7897510" cy="607766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b="1" dirty="0">
                <a:solidFill>
                  <a:schemeClr val="tx1"/>
                </a:solidFill>
              </a:rPr>
              <a:t>Can </a:t>
            </a:r>
            <a:r>
              <a:rPr lang="fr-FR" b="1" dirty="0" err="1">
                <a:solidFill>
                  <a:schemeClr val="tx1"/>
                </a:solidFill>
              </a:rPr>
              <a:t>also</a:t>
            </a:r>
            <a:r>
              <a:rPr lang="fr-FR" b="1" dirty="0">
                <a:solidFill>
                  <a:schemeClr val="tx1"/>
                </a:solidFill>
              </a:rPr>
              <a:t> </a:t>
            </a:r>
            <a:r>
              <a:rPr lang="fr-FR" b="1" dirty="0" err="1">
                <a:solidFill>
                  <a:schemeClr val="tx1"/>
                </a:solidFill>
              </a:rPr>
              <a:t>iterate</a:t>
            </a:r>
            <a:r>
              <a:rPr lang="fr-FR" b="1" dirty="0">
                <a:solidFill>
                  <a:schemeClr val="tx1"/>
                </a:solidFill>
              </a:rPr>
              <a:t> on strings</a:t>
            </a:r>
          </a:p>
          <a:p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sentence = "Hello World"</a:t>
            </a:r>
          </a:p>
          <a:p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for l in sentence:</a:t>
            </a:r>
          </a:p>
          <a:p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    print(l)</a:t>
            </a:r>
          </a:p>
          <a:p>
            <a:endParaRPr lang="en-US" b="1" dirty="0"/>
          </a:p>
          <a:p>
            <a:r>
              <a:rPr lang="en-US" b="1" dirty="0"/>
              <a:t>Add / remove from containers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dirty="0" err="1">
                <a:solidFill>
                  <a:schemeClr val="tx1"/>
                </a:solidFill>
              </a:rPr>
              <a:t>Lists</a:t>
            </a:r>
            <a:r>
              <a:rPr lang="fr-FR" dirty="0">
                <a:solidFill>
                  <a:schemeClr val="tx1"/>
                </a:solidFill>
              </a:rPr>
              <a:t>:</a:t>
            </a:r>
            <a:r>
              <a:rPr lang="fr-FR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fr-FR" dirty="0" err="1">
                <a:solidFill>
                  <a:srgbClr val="0070C0"/>
                </a:solidFill>
                <a:latin typeface="Consolas" panose="020B0609020204030204" pitchFamily="49" charset="0"/>
              </a:rPr>
              <a:t>mylist.append</a:t>
            </a:r>
            <a:r>
              <a:rPr lang="fr-FR" dirty="0">
                <a:solidFill>
                  <a:srgbClr val="0070C0"/>
                </a:solidFill>
                <a:latin typeface="Consolas" panose="020B0609020204030204" pitchFamily="49" charset="0"/>
              </a:rPr>
              <a:t>(</a:t>
            </a:r>
            <a:r>
              <a:rPr lang="fr-FR" dirty="0" err="1">
                <a:solidFill>
                  <a:srgbClr val="0070C0"/>
                </a:solidFill>
                <a:latin typeface="Consolas" panose="020B0609020204030204" pitchFamily="49" charset="0"/>
              </a:rPr>
              <a:t>what</a:t>
            </a:r>
            <a:r>
              <a:rPr lang="fr-FR" dirty="0">
                <a:solidFill>
                  <a:srgbClr val="0070C0"/>
                </a:solidFill>
                <a:latin typeface="Consolas" panose="020B0609020204030204" pitchFamily="49" charset="0"/>
              </a:rPr>
              <a:t>), </a:t>
            </a:r>
            <a:r>
              <a:rPr lang="fr-FR" dirty="0" err="1">
                <a:solidFill>
                  <a:srgbClr val="0070C0"/>
                </a:solidFill>
                <a:latin typeface="Consolas" panose="020B0609020204030204" pitchFamily="49" charset="0"/>
              </a:rPr>
              <a:t>mylist.insert</a:t>
            </a:r>
            <a:r>
              <a:rPr lang="fr-FR" dirty="0">
                <a:solidFill>
                  <a:srgbClr val="0070C0"/>
                </a:solidFill>
                <a:latin typeface="Consolas" panose="020B0609020204030204" pitchFamily="49" charset="0"/>
              </a:rPr>
              <a:t>(</a:t>
            </a:r>
            <a:r>
              <a:rPr lang="fr-FR" dirty="0" err="1">
                <a:solidFill>
                  <a:srgbClr val="0070C0"/>
                </a:solidFill>
                <a:latin typeface="Consolas" panose="020B0609020204030204" pitchFamily="49" charset="0"/>
              </a:rPr>
              <a:t>where</a:t>
            </a:r>
            <a:r>
              <a:rPr lang="fr-FR" dirty="0">
                <a:solidFill>
                  <a:srgbClr val="0070C0"/>
                </a:solidFill>
                <a:latin typeface="Consolas" panose="020B0609020204030204" pitchFamily="49" charset="0"/>
              </a:rPr>
              <a:t>, </a:t>
            </a:r>
            <a:r>
              <a:rPr lang="fr-FR" dirty="0" err="1">
                <a:solidFill>
                  <a:srgbClr val="0070C0"/>
                </a:solidFill>
                <a:latin typeface="Consolas" panose="020B0609020204030204" pitchFamily="49" charset="0"/>
              </a:rPr>
              <a:t>what</a:t>
            </a:r>
            <a:r>
              <a:rPr lang="fr-FR" dirty="0">
                <a:solidFill>
                  <a:srgbClr val="0070C0"/>
                </a:solidFill>
                <a:latin typeface="Consolas" panose="020B0609020204030204" pitchFamily="49" charset="0"/>
              </a:rPr>
              <a:t>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dirty="0">
                <a:solidFill>
                  <a:schemeClr val="tx1"/>
                </a:solidFill>
              </a:rPr>
              <a:t>Dicts: </a:t>
            </a:r>
            <a:r>
              <a:rPr lang="fr-FR" dirty="0" err="1">
                <a:solidFill>
                  <a:srgbClr val="0070C0"/>
                </a:solidFill>
                <a:latin typeface="Consolas" panose="020B0609020204030204" pitchFamily="49" charset="0"/>
              </a:rPr>
              <a:t>mydict.pop</a:t>
            </a:r>
            <a:r>
              <a:rPr lang="fr-FR" dirty="0">
                <a:solidFill>
                  <a:srgbClr val="0070C0"/>
                </a:solidFill>
                <a:latin typeface="Consolas" panose="020B0609020204030204" pitchFamily="49" charset="0"/>
              </a:rPr>
              <a:t>(</a:t>
            </a:r>
            <a:r>
              <a:rPr lang="fr-FR" dirty="0" err="1">
                <a:solidFill>
                  <a:srgbClr val="0070C0"/>
                </a:solidFill>
                <a:latin typeface="Consolas" panose="020B0609020204030204" pitchFamily="49" charset="0"/>
              </a:rPr>
              <a:t>what</a:t>
            </a:r>
            <a:r>
              <a:rPr lang="fr-FR" dirty="0">
                <a:solidFill>
                  <a:srgbClr val="0070C0"/>
                </a:solidFill>
                <a:latin typeface="Consolas" panose="020B0609020204030204" pitchFamily="49" charset="0"/>
              </a:rPr>
              <a:t>), </a:t>
            </a:r>
            <a:r>
              <a:rPr lang="fr-FR" dirty="0" err="1">
                <a:solidFill>
                  <a:srgbClr val="0070C0"/>
                </a:solidFill>
                <a:latin typeface="Consolas" panose="020B0609020204030204" pitchFamily="49" charset="0"/>
              </a:rPr>
              <a:t>mydict</a:t>
            </a:r>
            <a:r>
              <a:rPr lang="fr-FR" dirty="0">
                <a:solidFill>
                  <a:srgbClr val="0070C0"/>
                </a:solidFill>
                <a:latin typeface="Consolas" panose="020B0609020204030204" pitchFamily="49" charset="0"/>
              </a:rPr>
              <a:t>["key"] = x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fr-FR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r>
              <a:rPr lang="en-US" b="1" dirty="0">
                <a:solidFill>
                  <a:schemeClr val="tx1"/>
                </a:solidFill>
              </a:rPr>
              <a:t>Methods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Some objects have “methods” (functions attached to them) – notion of “class”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Some functions &amp; methods act “</a:t>
            </a:r>
            <a:r>
              <a:rPr lang="en-US" u="sng" dirty="0">
                <a:solidFill>
                  <a:schemeClr val="tx1"/>
                </a:solidFill>
              </a:rPr>
              <a:t>in-place</a:t>
            </a:r>
            <a:r>
              <a:rPr lang="en-US" dirty="0">
                <a:solidFill>
                  <a:schemeClr val="tx1"/>
                </a:solidFill>
              </a:rPr>
              <a:t>” (no return)</a:t>
            </a:r>
          </a:p>
          <a:p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</a:rPr>
              <a:t>mylist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 = [1, 2]</a:t>
            </a:r>
          </a:p>
          <a:p>
            <a:r>
              <a:rPr lang="en-US" strike="sngStrike" dirty="0" err="1">
                <a:solidFill>
                  <a:srgbClr val="0070C0"/>
                </a:solidFill>
                <a:latin typeface="Consolas" panose="020B0609020204030204" pitchFamily="49" charset="0"/>
              </a:rPr>
              <a:t>mylist</a:t>
            </a:r>
            <a:r>
              <a:rPr lang="en-US" strike="sngStrike" dirty="0">
                <a:solidFill>
                  <a:srgbClr val="0070C0"/>
                </a:solidFill>
                <a:latin typeface="Consolas" panose="020B0609020204030204" pitchFamily="49" charset="0"/>
              </a:rPr>
              <a:t> = </a:t>
            </a:r>
            <a:r>
              <a:rPr lang="en-US" strike="sngStrike" dirty="0" err="1">
                <a:solidFill>
                  <a:srgbClr val="0070C0"/>
                </a:solidFill>
                <a:latin typeface="Consolas" panose="020B0609020204030204" pitchFamily="49" charset="0"/>
              </a:rPr>
              <a:t>mylist.append</a:t>
            </a:r>
            <a:r>
              <a:rPr lang="en-US" strike="sngStrike" dirty="0">
                <a:solidFill>
                  <a:srgbClr val="0070C0"/>
                </a:solidFill>
                <a:latin typeface="Consolas" panose="020B0609020204030204" pitchFamily="49" charset="0"/>
              </a:rPr>
              <a:t>(3)</a:t>
            </a:r>
          </a:p>
          <a:p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</a:rPr>
              <a:t>mylist.append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(3)</a:t>
            </a:r>
          </a:p>
          <a:p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</a:rPr>
              <a:t>mylist</a:t>
            </a:r>
            <a:endParaRPr lang="en-US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A9145F6-62DE-99CD-57F6-F9DD4C3F5350}"/>
              </a:ext>
            </a:extLst>
          </p:cNvPr>
          <p:cNvSpPr/>
          <p:nvPr/>
        </p:nvSpPr>
        <p:spPr>
          <a:xfrm>
            <a:off x="0" y="0"/>
            <a:ext cx="4544841" cy="51910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Basic Python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3247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A9145F6-62DE-99CD-57F6-F9DD4C3F5350}"/>
              </a:ext>
            </a:extLst>
          </p:cNvPr>
          <p:cNvSpPr/>
          <p:nvPr/>
        </p:nvSpPr>
        <p:spPr>
          <a:xfrm>
            <a:off x="0" y="0"/>
            <a:ext cx="4544841" cy="51910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Basic Python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48C03FC-02E7-0A74-CD2F-687DE21032B7}"/>
              </a:ext>
            </a:extLst>
          </p:cNvPr>
          <p:cNvSpPr/>
          <p:nvPr/>
        </p:nvSpPr>
        <p:spPr>
          <a:xfrm>
            <a:off x="765842" y="1530124"/>
            <a:ext cx="11024641" cy="253767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Strings have methods too (e.g., </a:t>
            </a:r>
            <a:r>
              <a:rPr lang="en-US" dirty="0">
                <a:solidFill>
                  <a:srgbClr val="0070C0"/>
                </a:solidFill>
              </a:rPr>
              <a:t>.replace()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en-US" dirty="0">
                <a:solidFill>
                  <a:srgbClr val="0070C0"/>
                </a:solidFill>
              </a:rPr>
              <a:t>.lower()</a:t>
            </a:r>
            <a:r>
              <a:rPr lang="en-US" dirty="0">
                <a:solidFill>
                  <a:schemeClr val="tx1"/>
                </a:solidFill>
              </a:rPr>
              <a:t>, …)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sentence = "Hello World"</a:t>
            </a:r>
          </a:p>
          <a:p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sentence = </a:t>
            </a:r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</a:rPr>
              <a:t>sentence.replace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("Hello", "Goodbye")  # Not in-place</a:t>
            </a:r>
          </a:p>
          <a:p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sentence</a:t>
            </a:r>
          </a:p>
          <a:p>
            <a:endParaRPr lang="en-US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Other useful methods include 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.index() </a:t>
            </a:r>
            <a:r>
              <a:rPr lang="en-US" dirty="0">
                <a:solidFill>
                  <a:schemeClr val="tx1"/>
                </a:solidFill>
              </a:rPr>
              <a:t>for lists</a:t>
            </a:r>
          </a:p>
          <a:p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</a:rPr>
              <a:t>mylist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 = [</a:t>
            </a:r>
            <a:r>
              <a:rPr lang="fr-FR" dirty="0">
                <a:solidFill>
                  <a:srgbClr val="0070C0"/>
                </a:solidFill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x</a:t>
            </a:r>
            <a:r>
              <a:rPr lang="fr-FR" dirty="0">
                <a:solidFill>
                  <a:srgbClr val="0070C0"/>
                </a:solidFill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, </a:t>
            </a:r>
            <a:r>
              <a:rPr lang="fr-FR" dirty="0">
                <a:solidFill>
                  <a:srgbClr val="0070C0"/>
                </a:solidFill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y</a:t>
            </a:r>
            <a:r>
              <a:rPr lang="fr-FR" dirty="0">
                <a:solidFill>
                  <a:srgbClr val="0070C0"/>
                </a:solidFill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, </a:t>
            </a:r>
            <a:r>
              <a:rPr lang="fr-FR" dirty="0">
                <a:solidFill>
                  <a:srgbClr val="0070C0"/>
                </a:solidFill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z</a:t>
            </a:r>
            <a:r>
              <a:rPr lang="fr-FR" dirty="0">
                <a:solidFill>
                  <a:srgbClr val="0070C0"/>
                </a:solidFill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</a:rPr>
              <a:t>mylist.index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(</a:t>
            </a:r>
            <a:r>
              <a:rPr lang="fr-FR" dirty="0">
                <a:solidFill>
                  <a:srgbClr val="0070C0"/>
                </a:solidFill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y</a:t>
            </a:r>
            <a:r>
              <a:rPr lang="fr-FR" dirty="0">
                <a:solidFill>
                  <a:srgbClr val="0070C0"/>
                </a:solidFill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0340018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E65629C-92D4-79A2-2F71-A4F6B6308EFF}"/>
              </a:ext>
            </a:extLst>
          </p:cNvPr>
          <p:cNvSpPr/>
          <p:nvPr/>
        </p:nvSpPr>
        <p:spPr>
          <a:xfrm>
            <a:off x="873150" y="519106"/>
            <a:ext cx="9769642" cy="633889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marL="1143000" indent="-1143000">
              <a:buFont typeface="Arial" panose="020B0604020202020204" pitchFamily="34" charset="0"/>
              <a:buChar char="•"/>
            </a:pPr>
            <a:r>
              <a:rPr lang="en-US" sz="2800" b="1" dirty="0"/>
              <a:t>Create an encoder that changes each letter of a sentence into the next letter from alphabetical order</a:t>
            </a:r>
          </a:p>
          <a:p>
            <a:pPr marL="1143000" indent="-1143000">
              <a:buFont typeface="Wingdings" panose="05000000000000000000" pitchFamily="2" charset="2"/>
              <a:buChar char="ü"/>
            </a:pPr>
            <a:r>
              <a:rPr lang="en-US" sz="2800" b="1" dirty="0"/>
              <a:t>Post your solution as a comment to the discussion</a:t>
            </a:r>
          </a:p>
          <a:p>
            <a:pPr marL="1143000" indent="-1143000">
              <a:buFont typeface="Wingdings" panose="05000000000000000000" pitchFamily="2" charset="2"/>
              <a:buChar char="ü"/>
            </a:pPr>
            <a:endParaRPr lang="en-US" sz="2800" b="1" dirty="0"/>
          </a:p>
          <a:p>
            <a:r>
              <a:rPr lang="en-US" sz="2800" b="1" dirty="0"/>
              <a:t>Expected:</a:t>
            </a:r>
          </a:p>
          <a:p>
            <a:r>
              <a:rPr lang="en-US" sz="2800" b="1" dirty="0">
                <a:solidFill>
                  <a:srgbClr val="0070C0"/>
                </a:solidFill>
              </a:rPr>
              <a:t>&gt;&gt;&gt; x = encode(“Hello World”)</a:t>
            </a:r>
          </a:p>
          <a:p>
            <a:r>
              <a:rPr lang="en-US" sz="2800" b="1" dirty="0">
                <a:solidFill>
                  <a:srgbClr val="0070C0"/>
                </a:solidFill>
              </a:rPr>
              <a:t>&gt;&gt;&gt; print(x)</a:t>
            </a:r>
          </a:p>
          <a:p>
            <a:r>
              <a:rPr lang="en-US" sz="2800" b="1" dirty="0">
                <a:solidFill>
                  <a:srgbClr val="0070C0"/>
                </a:solidFill>
              </a:rPr>
              <a:t>“</a:t>
            </a:r>
            <a:r>
              <a:rPr lang="en-US" sz="2800" b="1" dirty="0" err="1">
                <a:solidFill>
                  <a:srgbClr val="0070C0"/>
                </a:solidFill>
              </a:rPr>
              <a:t>ifmmp</a:t>
            </a:r>
            <a:r>
              <a:rPr lang="en-US" sz="2800" b="1" dirty="0">
                <a:solidFill>
                  <a:srgbClr val="0070C0"/>
                </a:solidFill>
              </a:rPr>
              <a:t> </a:t>
            </a:r>
            <a:r>
              <a:rPr lang="en-US" sz="2800" b="1" dirty="0" err="1">
                <a:solidFill>
                  <a:srgbClr val="0070C0"/>
                </a:solidFill>
              </a:rPr>
              <a:t>xpsme</a:t>
            </a:r>
            <a:r>
              <a:rPr lang="en-US" sz="2800" b="1" dirty="0">
                <a:solidFill>
                  <a:srgbClr val="0070C0"/>
                </a:solidFill>
              </a:rPr>
              <a:t>”</a:t>
            </a:r>
          </a:p>
          <a:p>
            <a:endParaRPr lang="en-US" sz="2800" b="1" dirty="0"/>
          </a:p>
          <a:p>
            <a:r>
              <a:rPr lang="en-US" sz="2800" b="1" dirty="0"/>
              <a:t>Hint</a:t>
            </a:r>
            <a:r>
              <a:rPr lang="en-US" sz="2800" dirty="0"/>
              <a:t>: your function might include:</a:t>
            </a:r>
          </a:p>
          <a:p>
            <a:r>
              <a:rPr lang="en-US" sz="2800" b="1" dirty="0">
                <a:solidFill>
                  <a:srgbClr val="0070C0"/>
                </a:solidFill>
              </a:rPr>
              <a:t>alphabet = </a:t>
            </a:r>
            <a:r>
              <a:rPr lang="pt-BR" sz="2800" b="1" dirty="0">
                <a:solidFill>
                  <a:srgbClr val="0070C0"/>
                </a:solidFill>
              </a:rPr>
              <a:t> ["a", "b", "c", "d", "e", "f", "g", "h", "i", "j", "k", "l", "m", "n", "o", "p", "q", "r", "s", "t", "u", "v", "w", "x", "y", "z"]</a:t>
            </a:r>
            <a:endParaRPr lang="en-US" sz="2800" b="1" dirty="0">
              <a:solidFill>
                <a:srgbClr val="0070C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8891953-79C3-7A6D-1596-BD9DEC8BA58D}"/>
              </a:ext>
            </a:extLst>
          </p:cNvPr>
          <p:cNvSpPr/>
          <p:nvPr/>
        </p:nvSpPr>
        <p:spPr>
          <a:xfrm>
            <a:off x="0" y="0"/>
            <a:ext cx="4544841" cy="51910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800" b="1" dirty="0" err="1">
                <a:solidFill>
                  <a:schemeClr val="bg1"/>
                </a:solidFill>
              </a:rPr>
              <a:t>Exercice</a:t>
            </a:r>
            <a:r>
              <a:rPr lang="en-US" sz="2800" b="1" dirty="0">
                <a:solidFill>
                  <a:schemeClr val="bg1"/>
                </a:solidFill>
              </a:rPr>
              <a:t> 6 💪 (15 min)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00608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4A34817-5B44-493F-D622-8954BF1B2D0D}"/>
              </a:ext>
            </a:extLst>
          </p:cNvPr>
          <p:cNvSpPr/>
          <p:nvPr/>
        </p:nvSpPr>
        <p:spPr>
          <a:xfrm>
            <a:off x="555401" y="880022"/>
            <a:ext cx="10087389" cy="555515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/>
              <a:t>Functions with multiple arguments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dirty="0" err="1">
                <a:solidFill>
                  <a:schemeClr val="tx1"/>
                </a:solidFill>
              </a:rPr>
              <a:t>Mandatory</a:t>
            </a:r>
            <a:r>
              <a:rPr lang="fr-FR" dirty="0">
                <a:solidFill>
                  <a:schemeClr val="tx1"/>
                </a:solidFill>
              </a:rPr>
              <a:t> arguments vs </a:t>
            </a:r>
            <a:r>
              <a:rPr lang="fr-FR" dirty="0" err="1">
                <a:solidFill>
                  <a:schemeClr val="tx1"/>
                </a:solidFill>
              </a:rPr>
              <a:t>Optional</a:t>
            </a:r>
            <a:r>
              <a:rPr lang="fr-FR" dirty="0">
                <a:solidFill>
                  <a:schemeClr val="tx1"/>
                </a:solidFill>
              </a:rPr>
              <a:t> arguments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dirty="0">
                <a:solidFill>
                  <a:schemeClr val="tx1"/>
                </a:solidFill>
              </a:rPr>
              <a:t>Keywords arguments (« </a:t>
            </a:r>
            <a:r>
              <a:rPr lang="fr-FR" dirty="0" err="1">
                <a:solidFill>
                  <a:schemeClr val="tx1"/>
                </a:solidFill>
              </a:rPr>
              <a:t>kwargs</a:t>
            </a:r>
            <a:r>
              <a:rPr lang="fr-FR" dirty="0">
                <a:solidFill>
                  <a:schemeClr val="tx1"/>
                </a:solidFill>
              </a:rPr>
              <a:t> »)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fr-FR" dirty="0">
              <a:solidFill>
                <a:schemeClr val="tx1"/>
              </a:solidFill>
            </a:endParaRPr>
          </a:p>
          <a:p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d</a:t>
            </a:r>
            <a:r>
              <a:rPr lang="en-US" sz="1800" b="1" dirty="0">
                <a:solidFill>
                  <a:srgbClr val="0070C0"/>
                </a:solidFill>
                <a:latin typeface="Consolas" panose="020B0609020204030204" pitchFamily="49" charset="0"/>
              </a:rPr>
              <a:t>ef </a:t>
            </a:r>
            <a:r>
              <a:rPr lang="en-US" sz="1800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myfunction</a:t>
            </a:r>
            <a:r>
              <a:rPr lang="en-US" sz="1800" b="1" dirty="0">
                <a:solidFill>
                  <a:srgbClr val="0070C0"/>
                </a:solidFill>
                <a:latin typeface="Consolas" panose="020B0609020204030204" pitchFamily="49" charset="0"/>
              </a:rPr>
              <a:t>(arg1, arg2, arg3=True, arg4=5):</a:t>
            </a:r>
          </a:p>
          <a:p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    …</a:t>
            </a:r>
          </a:p>
          <a:p>
            <a:endParaRPr lang="en-US" sz="1800" b="1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r>
              <a:rPr lang="en-US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myfunction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(3, 4, arg4=2)</a:t>
            </a:r>
            <a:endParaRPr lang="en-US" sz="1800" b="1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A9145F6-62DE-99CD-57F6-F9DD4C3F5350}"/>
              </a:ext>
            </a:extLst>
          </p:cNvPr>
          <p:cNvSpPr/>
          <p:nvPr/>
        </p:nvSpPr>
        <p:spPr>
          <a:xfrm>
            <a:off x="0" y="0"/>
            <a:ext cx="4544841" cy="51910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Basic Python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32105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E65629C-92D4-79A2-2F71-A4F6B6308EFF}"/>
              </a:ext>
            </a:extLst>
          </p:cNvPr>
          <p:cNvSpPr/>
          <p:nvPr/>
        </p:nvSpPr>
        <p:spPr>
          <a:xfrm>
            <a:off x="873150" y="0"/>
            <a:ext cx="9769642" cy="6858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marL="1143000" indent="-1143000">
              <a:buFont typeface="Arial" panose="020B0604020202020204" pitchFamily="34" charset="0"/>
              <a:buChar char="•"/>
            </a:pPr>
            <a:r>
              <a:rPr lang="en-US" sz="2800" b="1" dirty="0"/>
              <a:t>Add a decoder feature</a:t>
            </a:r>
          </a:p>
          <a:p>
            <a:pPr marL="1143000" indent="-1143000">
              <a:buFont typeface="Wingdings" panose="05000000000000000000" pitchFamily="2" charset="2"/>
              <a:buChar char="ü"/>
            </a:pPr>
            <a:r>
              <a:rPr lang="en-US" sz="2800" b="1" dirty="0"/>
              <a:t>Post your solution as a comment to the discussion </a:t>
            </a:r>
          </a:p>
          <a:p>
            <a:pPr marL="1143000" indent="-1143000">
              <a:buFont typeface="Wingdings" panose="05000000000000000000" pitchFamily="2" charset="2"/>
              <a:buChar char="ü"/>
            </a:pPr>
            <a:endParaRPr lang="en-US" sz="2800" b="1" dirty="0"/>
          </a:p>
          <a:p>
            <a:r>
              <a:rPr lang="en-US" sz="2800" b="1" dirty="0"/>
              <a:t>Expected:</a:t>
            </a:r>
          </a:p>
          <a:p>
            <a:r>
              <a:rPr lang="en-US" sz="2800" b="1" dirty="0">
                <a:solidFill>
                  <a:srgbClr val="0070C0"/>
                </a:solidFill>
              </a:rPr>
              <a:t>&gt;&gt;&gt; x = decoder(“Hello World”, encode=True)</a:t>
            </a:r>
          </a:p>
          <a:p>
            <a:r>
              <a:rPr lang="en-US" sz="2800" b="1" dirty="0">
                <a:solidFill>
                  <a:srgbClr val="0070C0"/>
                </a:solidFill>
              </a:rPr>
              <a:t>&gt;&gt;&gt; print(x)</a:t>
            </a:r>
          </a:p>
          <a:p>
            <a:r>
              <a:rPr lang="en-US" sz="2800" b="1" dirty="0">
                <a:solidFill>
                  <a:srgbClr val="0070C0"/>
                </a:solidFill>
              </a:rPr>
              <a:t>“</a:t>
            </a:r>
            <a:r>
              <a:rPr lang="en-US" sz="2800" b="1" dirty="0" err="1">
                <a:solidFill>
                  <a:srgbClr val="0070C0"/>
                </a:solidFill>
              </a:rPr>
              <a:t>ifmmp</a:t>
            </a:r>
            <a:r>
              <a:rPr lang="en-US" sz="2800" b="1" dirty="0">
                <a:solidFill>
                  <a:srgbClr val="0070C0"/>
                </a:solidFill>
              </a:rPr>
              <a:t> </a:t>
            </a:r>
            <a:r>
              <a:rPr lang="en-US" sz="2800" b="1" dirty="0" err="1">
                <a:solidFill>
                  <a:srgbClr val="0070C0"/>
                </a:solidFill>
              </a:rPr>
              <a:t>xpsme</a:t>
            </a:r>
            <a:r>
              <a:rPr lang="en-US" sz="2800" b="1" dirty="0">
                <a:solidFill>
                  <a:srgbClr val="0070C0"/>
                </a:solidFill>
              </a:rPr>
              <a:t>”</a:t>
            </a:r>
          </a:p>
          <a:p>
            <a:endParaRPr lang="en-US" sz="2800" b="1" dirty="0">
              <a:solidFill>
                <a:srgbClr val="0070C0"/>
              </a:solidFill>
            </a:endParaRPr>
          </a:p>
          <a:p>
            <a:r>
              <a:rPr lang="en-US" sz="2800" b="1" dirty="0">
                <a:solidFill>
                  <a:srgbClr val="0070C0"/>
                </a:solidFill>
              </a:rPr>
              <a:t>&gt;&gt;&gt; y = decoder(“</a:t>
            </a:r>
            <a:r>
              <a:rPr lang="en-US" sz="2800" b="1" dirty="0" err="1">
                <a:solidFill>
                  <a:srgbClr val="0070C0"/>
                </a:solidFill>
              </a:rPr>
              <a:t>ifmmp</a:t>
            </a:r>
            <a:r>
              <a:rPr lang="en-US" sz="2800" b="1" dirty="0">
                <a:solidFill>
                  <a:srgbClr val="0070C0"/>
                </a:solidFill>
              </a:rPr>
              <a:t> </a:t>
            </a:r>
            <a:r>
              <a:rPr lang="en-US" sz="2800" b="1" dirty="0" err="1">
                <a:solidFill>
                  <a:srgbClr val="0070C0"/>
                </a:solidFill>
              </a:rPr>
              <a:t>xpsme</a:t>
            </a:r>
            <a:r>
              <a:rPr lang="en-US" sz="2800" b="1" dirty="0">
                <a:solidFill>
                  <a:srgbClr val="0070C0"/>
                </a:solidFill>
              </a:rPr>
              <a:t>”)</a:t>
            </a:r>
          </a:p>
          <a:p>
            <a:r>
              <a:rPr lang="en-US" sz="2800" b="1" dirty="0">
                <a:solidFill>
                  <a:srgbClr val="0070C0"/>
                </a:solidFill>
              </a:rPr>
              <a:t>&gt;&gt;&gt; print(y)</a:t>
            </a:r>
          </a:p>
          <a:p>
            <a:r>
              <a:rPr lang="en-US" sz="2800" b="1" dirty="0">
                <a:solidFill>
                  <a:srgbClr val="0070C0"/>
                </a:solidFill>
              </a:rPr>
              <a:t>“hello world”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8891953-79C3-7A6D-1596-BD9DEC8BA58D}"/>
              </a:ext>
            </a:extLst>
          </p:cNvPr>
          <p:cNvSpPr/>
          <p:nvPr/>
        </p:nvSpPr>
        <p:spPr>
          <a:xfrm>
            <a:off x="0" y="0"/>
            <a:ext cx="4544841" cy="51910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800" b="1" dirty="0" err="1">
                <a:solidFill>
                  <a:schemeClr val="bg1"/>
                </a:solidFill>
              </a:rPr>
              <a:t>Exercice</a:t>
            </a:r>
            <a:r>
              <a:rPr lang="en-US" sz="2800" b="1" dirty="0">
                <a:solidFill>
                  <a:schemeClr val="bg1"/>
                </a:solidFill>
              </a:rPr>
              <a:t> 7 💪 (10 min)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35004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5" name="Rectangle 2054">
            <a:extLst>
              <a:ext uri="{FF2B5EF4-FFF2-40B4-BE49-F238E27FC236}">
                <a16:creationId xmlns:a16="http://schemas.microsoft.com/office/drawing/2014/main" id="{32E62931-8EB4-42BB-BAAB-D8757BE66D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CA51291-75AB-8475-2E13-53889A827F2C}"/>
              </a:ext>
            </a:extLst>
          </p:cNvPr>
          <p:cNvSpPr/>
          <p:nvPr/>
        </p:nvSpPr>
        <p:spPr>
          <a:xfrm>
            <a:off x="6740255" y="1692301"/>
            <a:ext cx="4984813" cy="3157080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lIns="91440" tIns="45720" rIns="91440" bIns="45720" rtlCol="0" anchor="b">
            <a:normAutofit fontScale="92500" lnSpcReduction="2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200" b="1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What do you do?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5200" b="1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200" b="1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What’s your experience &amp; need with Python?</a:t>
            </a:r>
          </a:p>
        </p:txBody>
      </p:sp>
      <p:pic>
        <p:nvPicPr>
          <p:cNvPr id="2050" name="Picture 2" descr="curious derp Blank Template - Imgflip">
            <a:extLst>
              <a:ext uri="{FF2B5EF4-FFF2-40B4-BE49-F238E27FC236}">
                <a16:creationId xmlns:a16="http://schemas.microsoft.com/office/drawing/2014/main" id="{9713838B-0046-A509-1A56-11E9FC052C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16"/>
          <a:stretch/>
        </p:blipFill>
        <p:spPr bwMode="auto">
          <a:xfrm>
            <a:off x="1" y="10"/>
            <a:ext cx="600551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65487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4A34817-5B44-493F-D622-8954BF1B2D0D}"/>
              </a:ext>
            </a:extLst>
          </p:cNvPr>
          <p:cNvSpPr/>
          <p:nvPr/>
        </p:nvSpPr>
        <p:spPr>
          <a:xfrm>
            <a:off x="555401" y="880022"/>
            <a:ext cx="10087389" cy="555515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/>
              <a:t>Functions can use other functions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/>
                </a:solidFill>
              </a:rPr>
              <a:t>Utility functions that are meant to be “</a:t>
            </a:r>
            <a:r>
              <a:rPr lang="en-US" b="1" dirty="0">
                <a:solidFill>
                  <a:schemeClr val="tx1"/>
                </a:solidFill>
              </a:rPr>
              <a:t>internal” </a:t>
            </a:r>
            <a:r>
              <a:rPr lang="en-US" dirty="0">
                <a:solidFill>
                  <a:schemeClr val="tx1"/>
                </a:solidFill>
              </a:rPr>
              <a:t>(non- “</a:t>
            </a:r>
            <a:r>
              <a:rPr lang="en-US" b="1" dirty="0">
                <a:solidFill>
                  <a:schemeClr val="tx1"/>
                </a:solidFill>
              </a:rPr>
              <a:t>exposed”</a:t>
            </a:r>
            <a:r>
              <a:rPr lang="en-US" dirty="0">
                <a:solidFill>
                  <a:schemeClr val="tx1"/>
                </a:solidFill>
              </a:rPr>
              <a:t>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/>
                </a:solidFill>
              </a:rPr>
              <a:t>Convention to start with “_”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_</a:t>
            </a:r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</a:rPr>
              <a:t>internalfunction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(…)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A9145F6-62DE-99CD-57F6-F9DD4C3F5350}"/>
              </a:ext>
            </a:extLst>
          </p:cNvPr>
          <p:cNvSpPr/>
          <p:nvPr/>
        </p:nvSpPr>
        <p:spPr>
          <a:xfrm>
            <a:off x="0" y="0"/>
            <a:ext cx="4544841" cy="51910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Basic Python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95726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E65629C-92D4-79A2-2F71-A4F6B6308EFF}"/>
              </a:ext>
            </a:extLst>
          </p:cNvPr>
          <p:cNvSpPr/>
          <p:nvPr/>
        </p:nvSpPr>
        <p:spPr>
          <a:xfrm>
            <a:off x="873150" y="650630"/>
            <a:ext cx="9769642" cy="620736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marL="1143000" indent="-1143000">
              <a:buFont typeface="Arial" panose="020B0604020202020204" pitchFamily="34" charset="0"/>
              <a:buChar char="•"/>
            </a:pPr>
            <a:r>
              <a:rPr lang="en-US" sz="2800" b="1" dirty="0"/>
              <a:t>Split the two parts into two “internal” functions</a:t>
            </a:r>
          </a:p>
          <a:p>
            <a:pPr marL="1143000" indent="-1143000">
              <a:buFont typeface="Wingdings" panose="05000000000000000000" pitchFamily="2" charset="2"/>
              <a:buChar char="ü"/>
            </a:pPr>
            <a:endParaRPr lang="en-US" sz="2800" b="1" dirty="0"/>
          </a:p>
          <a:p>
            <a:r>
              <a:rPr lang="en-US" sz="2800" b="1" dirty="0"/>
              <a:t>Expected:</a:t>
            </a:r>
          </a:p>
          <a:p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</a:rPr>
              <a:t>def </a:t>
            </a:r>
            <a:r>
              <a:rPr lang="en-US" sz="2000" b="1" dirty="0">
                <a:solidFill>
                  <a:srgbClr val="0070C0"/>
                </a:solidFill>
                <a:latin typeface="Consolas" panose="020B0609020204030204" pitchFamily="49" charset="0"/>
              </a:rPr>
              <a:t>decoder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</a:rPr>
              <a:t>(sentence, encode=True)</a:t>
            </a:r>
          </a:p>
          <a:p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</a:rPr>
              <a:t>    if encode is True:</a:t>
            </a:r>
          </a:p>
          <a:p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</a:rPr>
              <a:t>        return _encode(sentence)</a:t>
            </a:r>
          </a:p>
          <a:p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</a:rPr>
              <a:t>    else:</a:t>
            </a:r>
          </a:p>
          <a:p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</a:rPr>
              <a:t>        return _decode(sentence)</a:t>
            </a:r>
          </a:p>
          <a:p>
            <a:endParaRPr lang="en-US" sz="2000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</a:rPr>
              <a:t>def </a:t>
            </a:r>
            <a:r>
              <a:rPr lang="en-US" sz="2000" b="1" dirty="0">
                <a:solidFill>
                  <a:srgbClr val="0070C0"/>
                </a:solidFill>
                <a:latin typeface="Consolas" panose="020B0609020204030204" pitchFamily="49" charset="0"/>
              </a:rPr>
              <a:t>_encode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</a:rPr>
              <a:t>(sentence):</a:t>
            </a:r>
          </a:p>
          <a:p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</a:rPr>
              <a:t>    pass</a:t>
            </a:r>
          </a:p>
          <a:p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</a:rPr>
              <a:t>def </a:t>
            </a:r>
            <a:r>
              <a:rPr lang="en-US" sz="2000" b="1" dirty="0">
                <a:solidFill>
                  <a:srgbClr val="0070C0"/>
                </a:solidFill>
                <a:latin typeface="Consolas" panose="020B0609020204030204" pitchFamily="49" charset="0"/>
              </a:rPr>
              <a:t>_decode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</a:rPr>
              <a:t>(sentence):</a:t>
            </a:r>
          </a:p>
          <a:p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</a:rPr>
              <a:t>    pass</a:t>
            </a:r>
          </a:p>
          <a:p>
            <a:endParaRPr lang="en-US" sz="2000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tx1"/>
                </a:solidFill>
              </a:rPr>
              <a:t>(Can catch bugs using </a:t>
            </a:r>
            <a:r>
              <a:rPr lang="en-US" sz="2000" dirty="0">
                <a:solidFill>
                  <a:srgbClr val="0070C0"/>
                </a:solidFill>
              </a:rPr>
              <a:t>if, </a:t>
            </a:r>
            <a:r>
              <a:rPr lang="en-US" sz="2000" dirty="0" err="1">
                <a:solidFill>
                  <a:srgbClr val="0070C0"/>
                </a:solidFill>
              </a:rPr>
              <a:t>elif</a:t>
            </a:r>
            <a:r>
              <a:rPr lang="en-US" sz="2000" dirty="0">
                <a:solidFill>
                  <a:srgbClr val="0070C0"/>
                </a:solidFill>
              </a:rPr>
              <a:t>, else)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8891953-79C3-7A6D-1596-BD9DEC8BA58D}"/>
              </a:ext>
            </a:extLst>
          </p:cNvPr>
          <p:cNvSpPr/>
          <p:nvPr/>
        </p:nvSpPr>
        <p:spPr>
          <a:xfrm>
            <a:off x="0" y="0"/>
            <a:ext cx="4544841" cy="51910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800" b="1" dirty="0" err="1">
                <a:solidFill>
                  <a:schemeClr val="bg1"/>
                </a:solidFill>
              </a:rPr>
              <a:t>Exercice</a:t>
            </a:r>
            <a:r>
              <a:rPr lang="en-US" sz="2800" b="1" dirty="0">
                <a:solidFill>
                  <a:schemeClr val="bg1"/>
                </a:solidFill>
              </a:rPr>
              <a:t> 8 💪 (10 min)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11186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4A34817-5B44-493F-D622-8954BF1B2D0D}"/>
              </a:ext>
            </a:extLst>
          </p:cNvPr>
          <p:cNvSpPr/>
          <p:nvPr/>
        </p:nvSpPr>
        <p:spPr>
          <a:xfrm>
            <a:off x="404148" y="151256"/>
            <a:ext cx="8499220" cy="528701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b="1" dirty="0"/>
          </a:p>
          <a:p>
            <a:endParaRPr lang="en-US" b="1" dirty="0"/>
          </a:p>
          <a:p>
            <a:r>
              <a:rPr lang="en-US" b="1" dirty="0"/>
              <a:t>Import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b="1" dirty="0"/>
              <a:t>Loads packages (or scripts) into memory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import this </a:t>
            </a:r>
          </a:p>
          <a:p>
            <a:endParaRPr lang="en-US" b="1" dirty="0"/>
          </a:p>
          <a:p>
            <a:r>
              <a:rPr lang="en-US" b="1" dirty="0"/>
              <a:t>Packages</a:t>
            </a:r>
            <a:endParaRPr lang="en-US" sz="1800" b="1" dirty="0"/>
          </a:p>
          <a:p>
            <a:endParaRPr lang="en-US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Most functionalities comes from packages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800" dirty="0">
                <a:solidFill>
                  <a:schemeClr val="tx1"/>
                </a:solidFill>
                <a:latin typeface="Consolas" panose="020B0609020204030204" pitchFamily="49" charset="0"/>
              </a:rPr>
              <a:t>Packages need to be “imported” every time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Add “import </a:t>
            </a:r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</a:rPr>
              <a:t>os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”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Function “</a:t>
            </a:r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</a:rPr>
              <a:t>os.listdir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()”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Useful for listing files / participants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en-US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algn="ctr"/>
            <a:endParaRPr lang="en-GB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A9145F6-62DE-99CD-57F6-F9DD4C3F5350}"/>
              </a:ext>
            </a:extLst>
          </p:cNvPr>
          <p:cNvSpPr/>
          <p:nvPr/>
        </p:nvSpPr>
        <p:spPr>
          <a:xfrm>
            <a:off x="0" y="0"/>
            <a:ext cx="4544841" cy="51910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Basic Python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9842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6452524-0F9C-3918-2DF4-95435828256C}"/>
              </a:ext>
            </a:extLst>
          </p:cNvPr>
          <p:cNvSpPr/>
          <p:nvPr/>
        </p:nvSpPr>
        <p:spPr>
          <a:xfrm>
            <a:off x="0" y="0"/>
            <a:ext cx="4544841" cy="51910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Basic Python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FB1164-D802-D199-41BB-0927EBF4A54F}"/>
              </a:ext>
            </a:extLst>
          </p:cNvPr>
          <p:cNvSpPr/>
          <p:nvPr/>
        </p:nvSpPr>
        <p:spPr>
          <a:xfrm>
            <a:off x="404148" y="1591408"/>
            <a:ext cx="6585737" cy="384686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b="1" dirty="0"/>
          </a:p>
          <a:p>
            <a:endParaRPr lang="en-US" b="1" dirty="0"/>
          </a:p>
          <a:p>
            <a:r>
              <a:rPr lang="en-US" b="1" dirty="0"/>
              <a:t>Installing packages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b="1" dirty="0"/>
              <a:t>You don’t install Python packages from Python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rgbClr val="FF0000"/>
                </a:solidFill>
              </a:rPr>
              <a:t>Need to do it from the “terminal” using another package called “pip”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b="1" dirty="0">
              <a:solidFill>
                <a:srgbClr val="0070C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/>
                </a:solidFill>
              </a:rPr>
              <a:t>Installation instructions can be found usually on </a:t>
            </a:r>
            <a:r>
              <a:rPr lang="en-US" dirty="0" err="1">
                <a:solidFill>
                  <a:schemeClr val="tx1"/>
                </a:solidFill>
              </a:rPr>
              <a:t>PyPI</a:t>
            </a:r>
            <a:r>
              <a:rPr lang="en-US" dirty="0">
                <a:solidFill>
                  <a:schemeClr val="tx1"/>
                </a:solidFill>
              </a:rPr>
              <a:t> or GitHub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070C0"/>
                </a:solidFill>
              </a:rPr>
              <a:t>Install “black”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solidFill>
                <a:srgbClr val="0070C0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Google “black python package”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Find “pip” instructions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en-US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algn="ctr"/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A40521-779D-CEC6-0EA1-F03DCECAE8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6290" y="343580"/>
            <a:ext cx="4443971" cy="6170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526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6452524-0F9C-3918-2DF4-95435828256C}"/>
              </a:ext>
            </a:extLst>
          </p:cNvPr>
          <p:cNvSpPr/>
          <p:nvPr/>
        </p:nvSpPr>
        <p:spPr>
          <a:xfrm>
            <a:off x="0" y="0"/>
            <a:ext cx="4544841" cy="51910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Basic Python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FB1164-D802-D199-41BB-0927EBF4A54F}"/>
              </a:ext>
            </a:extLst>
          </p:cNvPr>
          <p:cNvSpPr/>
          <p:nvPr/>
        </p:nvSpPr>
        <p:spPr>
          <a:xfrm>
            <a:off x="404148" y="1591408"/>
            <a:ext cx="5047083" cy="384686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b="1" dirty="0"/>
          </a:p>
          <a:p>
            <a:endParaRPr lang="en-US" b="1" dirty="0"/>
          </a:p>
          <a:p>
            <a:r>
              <a:rPr lang="en-US" b="1" dirty="0"/>
              <a:t>Autoformatting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Settings (UI)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Python formatting provided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“black”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Format on save 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en-US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algn="ctr"/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1A3D6E-EE20-1276-1A8F-A559C220EE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4875" y="114300"/>
            <a:ext cx="5999614" cy="67437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35457AB-D34A-510A-627E-14713D5026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3290" y="5158593"/>
            <a:ext cx="3802710" cy="1699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5026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E65629C-92D4-79A2-2F71-A4F6B6308EFF}"/>
              </a:ext>
            </a:extLst>
          </p:cNvPr>
          <p:cNvSpPr/>
          <p:nvPr/>
        </p:nvSpPr>
        <p:spPr>
          <a:xfrm>
            <a:off x="873150" y="650630"/>
            <a:ext cx="9769642" cy="620736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marL="1143000" indent="-1143000">
              <a:buFont typeface="Arial" panose="020B0604020202020204" pitchFamily="34" charset="0"/>
              <a:buChar char="•"/>
            </a:pPr>
            <a:r>
              <a:rPr lang="en-US" sz="2800" b="1" dirty="0"/>
              <a:t>Goal: </a:t>
            </a:r>
            <a:r>
              <a:rPr lang="en-US" sz="2800" dirty="0"/>
              <a:t>install packages:</a:t>
            </a:r>
            <a:r>
              <a:rPr lang="en-US" sz="2800" b="1" dirty="0"/>
              <a:t> </a:t>
            </a:r>
          </a:p>
          <a:p>
            <a:pPr marL="1600200" lvl="1" indent="-1143000">
              <a:buFont typeface="Wingdings" panose="05000000000000000000" pitchFamily="2" charset="2"/>
              <a:buChar char="ü"/>
            </a:pPr>
            <a:r>
              <a:rPr lang="en-US" sz="2800" b="1" dirty="0" err="1"/>
              <a:t>numpy</a:t>
            </a:r>
            <a:endParaRPr lang="en-US" sz="2800" b="1" dirty="0"/>
          </a:p>
          <a:p>
            <a:pPr marL="1600200" lvl="1" indent="-1143000">
              <a:buFont typeface="Wingdings" panose="05000000000000000000" pitchFamily="2" charset="2"/>
              <a:buChar char="ü"/>
            </a:pPr>
            <a:r>
              <a:rPr lang="en-US" sz="2800" b="1" dirty="0" err="1"/>
              <a:t>scipy</a:t>
            </a:r>
            <a:endParaRPr lang="en-US" sz="2800" b="1" dirty="0"/>
          </a:p>
          <a:p>
            <a:pPr marL="1600200" lvl="1" indent="-1143000">
              <a:buFont typeface="Wingdings" panose="05000000000000000000" pitchFamily="2" charset="2"/>
              <a:buChar char="ü"/>
            </a:pPr>
            <a:r>
              <a:rPr lang="en-US" sz="2800" b="1" dirty="0"/>
              <a:t>matplotlib</a:t>
            </a:r>
          </a:p>
          <a:p>
            <a:pPr marL="1600200" lvl="1" indent="-1143000">
              <a:buFont typeface="Wingdings" panose="05000000000000000000" pitchFamily="2" charset="2"/>
              <a:buChar char="ü"/>
            </a:pPr>
            <a:r>
              <a:rPr lang="en-US" sz="2800" b="1" dirty="0"/>
              <a:t>pandas</a:t>
            </a:r>
          </a:p>
          <a:p>
            <a:pPr marL="1600200" lvl="1" indent="-1143000">
              <a:buFont typeface="Wingdings" panose="05000000000000000000" pitchFamily="2" charset="2"/>
              <a:buChar char="ü"/>
            </a:pPr>
            <a:r>
              <a:rPr lang="en-US" sz="2800" b="1" dirty="0" err="1"/>
              <a:t>statsmodels</a:t>
            </a:r>
            <a:endParaRPr lang="en-US" sz="2800" b="1" dirty="0"/>
          </a:p>
          <a:p>
            <a:pPr marL="1600200" lvl="1" indent="-1143000">
              <a:buFont typeface="Wingdings" panose="05000000000000000000" pitchFamily="2" charset="2"/>
              <a:buChar char="ü"/>
            </a:pPr>
            <a:r>
              <a:rPr lang="en-US" sz="2800" b="1" dirty="0"/>
              <a:t>scikit-learn</a:t>
            </a:r>
          </a:p>
          <a:p>
            <a:pPr marL="1143000" indent="-1143000">
              <a:buFont typeface="Arial" panose="020B0604020202020204" pitchFamily="34" charset="0"/>
              <a:buChar char="•"/>
            </a:pPr>
            <a:r>
              <a:rPr lang="en-US" sz="2800" dirty="0"/>
              <a:t>Successfully </a:t>
            </a:r>
            <a:r>
              <a:rPr lang="en-US" sz="2800" b="1" dirty="0"/>
              <a:t>import</a:t>
            </a:r>
            <a:r>
              <a:rPr lang="en-US" sz="2800" dirty="0"/>
              <a:t> them at the top of a file</a:t>
            </a:r>
          </a:p>
          <a:p>
            <a:pPr marL="1143000" indent="-1143000">
              <a:buFont typeface="Wingdings" panose="05000000000000000000" pitchFamily="2" charset="2"/>
              <a:buChar char="ü"/>
            </a:pPr>
            <a:endParaRPr lang="en-US" sz="2800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8891953-79C3-7A6D-1596-BD9DEC8BA58D}"/>
              </a:ext>
            </a:extLst>
          </p:cNvPr>
          <p:cNvSpPr/>
          <p:nvPr/>
        </p:nvSpPr>
        <p:spPr>
          <a:xfrm>
            <a:off x="0" y="0"/>
            <a:ext cx="4544841" cy="51910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800" b="1" dirty="0" err="1">
                <a:solidFill>
                  <a:schemeClr val="bg1"/>
                </a:solidFill>
              </a:rPr>
              <a:t>Exercice</a:t>
            </a:r>
            <a:r>
              <a:rPr lang="en-US" sz="2800" b="1" dirty="0">
                <a:solidFill>
                  <a:schemeClr val="bg1"/>
                </a:solidFill>
              </a:rPr>
              <a:t> 9 💪 (5 min)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456430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E65629C-92D4-79A2-2F71-A4F6B6308EFF}"/>
              </a:ext>
            </a:extLst>
          </p:cNvPr>
          <p:cNvSpPr/>
          <p:nvPr/>
        </p:nvSpPr>
        <p:spPr>
          <a:xfrm>
            <a:off x="0" y="0"/>
            <a:ext cx="12192000" cy="376096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9600" b="1" dirty="0" err="1"/>
              <a:t>Poll</a:t>
            </a:r>
            <a:endParaRPr lang="fr-FR" sz="9600" b="1" dirty="0"/>
          </a:p>
          <a:p>
            <a:pPr algn="ctr"/>
            <a:r>
              <a:rPr lang="fr-FR" sz="2400" b="1" dirty="0"/>
              <a:t>github.com/DominiqueMakowski/teaching/discussions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2F8094-AA9F-F594-96AF-6280CB9D7B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50" y="3148908"/>
            <a:ext cx="11987299" cy="3215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466554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E65629C-92D4-79A2-2F71-A4F6B6308EF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9600" b="1" dirty="0"/>
              <a:t>Advanced Python</a:t>
            </a:r>
            <a:endParaRPr lang="en-US" sz="9600" b="1" dirty="0"/>
          </a:p>
        </p:txBody>
      </p:sp>
    </p:spTree>
    <p:extLst>
      <p:ext uri="{BB962C8B-B14F-4D97-AF65-F5344CB8AC3E}">
        <p14:creationId xmlns:p14="http://schemas.microsoft.com/office/powerpoint/2010/main" val="41618370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E65629C-92D4-79A2-2F71-A4F6B6308EFF}"/>
              </a:ext>
            </a:extLst>
          </p:cNvPr>
          <p:cNvSpPr/>
          <p:nvPr/>
        </p:nvSpPr>
        <p:spPr>
          <a:xfrm>
            <a:off x="873150" y="650630"/>
            <a:ext cx="9769642" cy="620736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marL="1143000" indent="-1143000">
              <a:buFont typeface="Arial" panose="020B0604020202020204" pitchFamily="34" charset="0"/>
              <a:buChar char="•"/>
            </a:pPr>
            <a:r>
              <a:rPr lang="en-US" sz="2800" b="1" dirty="0"/>
              <a:t>Goal: </a:t>
            </a:r>
            <a:r>
              <a:rPr lang="en-US" sz="2800" dirty="0"/>
              <a:t>Create a function that takes a list of numbers and adds 1 to each number</a:t>
            </a:r>
          </a:p>
          <a:p>
            <a:pPr marL="1143000" indent="-1143000">
              <a:buFont typeface="Arial" panose="020B0604020202020204" pitchFamily="34" charset="0"/>
              <a:buChar char="•"/>
            </a:pPr>
            <a:r>
              <a:rPr lang="en-US" sz="2800" b="1" dirty="0"/>
              <a:t>Expected:</a:t>
            </a:r>
          </a:p>
          <a:p>
            <a:endParaRPr lang="en-US" sz="2800" b="1" dirty="0"/>
          </a:p>
          <a:p>
            <a:r>
              <a:rPr lang="en-US" sz="2800" b="1" dirty="0">
                <a:solidFill>
                  <a:srgbClr val="0070C0"/>
                </a:solidFill>
                <a:latin typeface="Consolas" panose="020B0609020204030204" pitchFamily="49" charset="0"/>
              </a:rPr>
              <a:t>&gt;&gt;&gt; </a:t>
            </a:r>
            <a:r>
              <a:rPr lang="en-US" sz="2800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addone</a:t>
            </a:r>
            <a:r>
              <a:rPr lang="en-US" sz="2800" b="1" dirty="0">
                <a:solidFill>
                  <a:srgbClr val="0070C0"/>
                </a:solidFill>
                <a:latin typeface="Consolas" panose="020B0609020204030204" pitchFamily="49" charset="0"/>
              </a:rPr>
              <a:t>([2, 4, 5, 6])</a:t>
            </a:r>
          </a:p>
          <a:p>
            <a:r>
              <a:rPr lang="en-US" sz="2800" b="1" dirty="0">
                <a:solidFill>
                  <a:srgbClr val="0070C0"/>
                </a:solidFill>
                <a:latin typeface="Consolas" panose="020B0609020204030204" pitchFamily="49" charset="0"/>
              </a:rPr>
              <a:t>[3, 5, 6, 7]</a:t>
            </a:r>
          </a:p>
          <a:p>
            <a:pPr marL="1143000" indent="-1143000">
              <a:buFont typeface="Wingdings" panose="05000000000000000000" pitchFamily="2" charset="2"/>
              <a:buChar char="ü"/>
            </a:pPr>
            <a:endParaRPr lang="en-US" sz="2800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8891953-79C3-7A6D-1596-BD9DEC8BA58D}"/>
              </a:ext>
            </a:extLst>
          </p:cNvPr>
          <p:cNvSpPr/>
          <p:nvPr/>
        </p:nvSpPr>
        <p:spPr>
          <a:xfrm>
            <a:off x="0" y="0"/>
            <a:ext cx="4544841" cy="51910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800" b="1" dirty="0" err="1">
                <a:solidFill>
                  <a:schemeClr val="bg1"/>
                </a:solidFill>
              </a:rPr>
              <a:t>Exercice</a:t>
            </a:r>
            <a:r>
              <a:rPr lang="en-US" sz="2800" b="1" dirty="0">
                <a:solidFill>
                  <a:schemeClr val="bg1"/>
                </a:solidFill>
              </a:rPr>
              <a:t> 10 💪 (5 min)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218921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4A34817-5B44-493F-D622-8954BF1B2D0D}"/>
              </a:ext>
            </a:extLst>
          </p:cNvPr>
          <p:cNvSpPr/>
          <p:nvPr/>
        </p:nvSpPr>
        <p:spPr>
          <a:xfrm>
            <a:off x="404148" y="151256"/>
            <a:ext cx="8499220" cy="670674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b="1" dirty="0"/>
          </a:p>
          <a:p>
            <a:endParaRPr lang="en-US" b="1" dirty="0"/>
          </a:p>
          <a:p>
            <a:r>
              <a:rPr lang="en-US" b="1" dirty="0"/>
              <a:t>List comprehension</a:t>
            </a:r>
          </a:p>
          <a:p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list1 = [1, 2, 3]</a:t>
            </a:r>
            <a:endParaRPr lang="en-US" b="1" dirty="0"/>
          </a:p>
          <a:p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[l + 1 for l in list1]</a:t>
            </a:r>
            <a:endParaRPr lang="en-US" b="1" dirty="0"/>
          </a:p>
          <a:p>
            <a:endParaRPr lang="en-US" b="1" dirty="0"/>
          </a:p>
          <a:p>
            <a:r>
              <a:rPr lang="en-US" b="1" dirty="0" err="1"/>
              <a:t>Numpy</a:t>
            </a: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For math &amp; matrix-operations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import </a:t>
            </a:r>
            <a:r>
              <a:rPr lang="en-US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numpy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 as np</a:t>
            </a:r>
          </a:p>
          <a:p>
            <a:endParaRPr lang="en-US" b="1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F0000"/>
                </a:solidFill>
              </a:rPr>
              <a:t>Difference List vs. Array/Vector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Vector = vectorized operations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list2 = [2, 3, 4]</a:t>
            </a:r>
          </a:p>
          <a:p>
            <a:endParaRPr lang="en-US" b="1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list1 + list2</a:t>
            </a:r>
          </a:p>
          <a:p>
            <a:endParaRPr lang="en-US" b="1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</a:rPr>
              <a:t>Convert list into vector</a:t>
            </a:r>
          </a:p>
          <a:p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x1 = </a:t>
            </a:r>
            <a:r>
              <a:rPr lang="en-US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np.array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(list1)</a:t>
            </a:r>
          </a:p>
          <a:p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x2 = </a:t>
            </a:r>
            <a:r>
              <a:rPr lang="en-US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np.array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(list2)</a:t>
            </a:r>
          </a:p>
          <a:p>
            <a:endParaRPr lang="en-US" b="1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x1 + x2</a:t>
            </a:r>
          </a:p>
          <a:p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x1 + 2.5</a:t>
            </a:r>
          </a:p>
          <a:p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x1**2</a:t>
            </a:r>
            <a:endParaRPr lang="en-GB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A9145F6-62DE-99CD-57F6-F9DD4C3F5350}"/>
              </a:ext>
            </a:extLst>
          </p:cNvPr>
          <p:cNvSpPr/>
          <p:nvPr/>
        </p:nvSpPr>
        <p:spPr>
          <a:xfrm>
            <a:off x="0" y="0"/>
            <a:ext cx="4544841" cy="51910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Advanced Python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4443224-8F6C-E269-6916-34CF87BC16D8}"/>
              </a:ext>
            </a:extLst>
          </p:cNvPr>
          <p:cNvSpPr/>
          <p:nvPr/>
        </p:nvSpPr>
        <p:spPr>
          <a:xfrm>
            <a:off x="6157546" y="-527538"/>
            <a:ext cx="5202115" cy="330883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b="1" dirty="0"/>
          </a:p>
          <a:p>
            <a:r>
              <a:rPr lang="en-US" b="1" dirty="0"/>
              <a:t>Generation of numbers</a:t>
            </a:r>
          </a:p>
          <a:p>
            <a:r>
              <a:rPr lang="en-US" b="1" dirty="0" err="1">
                <a:solidFill>
                  <a:srgbClr val="0070C0"/>
                </a:solidFill>
              </a:rPr>
              <a:t>np.arange</a:t>
            </a:r>
            <a:r>
              <a:rPr lang="en-US" b="1" dirty="0">
                <a:solidFill>
                  <a:srgbClr val="0070C0"/>
                </a:solidFill>
              </a:rPr>
              <a:t>(10)</a:t>
            </a:r>
          </a:p>
          <a:p>
            <a:r>
              <a:rPr lang="en-US" b="1" dirty="0" err="1">
                <a:solidFill>
                  <a:srgbClr val="0070C0"/>
                </a:solidFill>
              </a:rPr>
              <a:t>np.linspace</a:t>
            </a:r>
            <a:r>
              <a:rPr lang="en-US" b="1" dirty="0">
                <a:solidFill>
                  <a:srgbClr val="0070C0"/>
                </a:solidFill>
              </a:rPr>
              <a:t>(0, 9, 10)</a:t>
            </a:r>
          </a:p>
          <a:p>
            <a:r>
              <a:rPr lang="en-US" b="1" dirty="0" err="1">
                <a:solidFill>
                  <a:srgbClr val="0070C0"/>
                </a:solidFill>
              </a:rPr>
              <a:t>np.random.normal</a:t>
            </a:r>
            <a:r>
              <a:rPr lang="en-US" b="1" dirty="0">
                <a:solidFill>
                  <a:srgbClr val="0070C0"/>
                </a:solidFill>
              </a:rPr>
              <a:t>(0, 1, 10)</a:t>
            </a:r>
          </a:p>
        </p:txBody>
      </p:sp>
    </p:spTree>
    <p:extLst>
      <p:ext uri="{BB962C8B-B14F-4D97-AF65-F5344CB8AC3E}">
        <p14:creationId xmlns:p14="http://schemas.microsoft.com/office/powerpoint/2010/main" val="181867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3682CE4-EF52-2B2D-78F7-C484BC9721A6}"/>
              </a:ext>
            </a:extLst>
          </p:cNvPr>
          <p:cNvSpPr/>
          <p:nvPr/>
        </p:nvSpPr>
        <p:spPr>
          <a:xfrm>
            <a:off x="284479" y="0"/>
            <a:ext cx="6549457" cy="6858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3200" b="1" dirty="0"/>
              <a:t>Advanced Python</a:t>
            </a:r>
          </a:p>
          <a:p>
            <a:r>
              <a:rPr lang="en-US" sz="2400" i="1" dirty="0"/>
              <a:t>Personal coding vs. re-usable coding</a:t>
            </a:r>
          </a:p>
          <a:p>
            <a:endParaRPr lang="en-US" sz="3200" b="1" dirty="0"/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3200" b="1" dirty="0"/>
              <a:t>Modularity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i="1" dirty="0"/>
              <a:t>Functions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3200" b="1" dirty="0"/>
              <a:t>Availability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i="1" dirty="0"/>
              <a:t>Open-sourcing, contributing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3200" b="1" dirty="0"/>
              <a:t>Re-usability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i="1" dirty="0"/>
              <a:t>Packaging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3200" b="1" dirty="0"/>
              <a:t>Efficiency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/>
              <a:t>Vectorization, profiling, …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3200" b="1" dirty="0"/>
              <a:t>Advanced != Expert knowledge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/>
              <a:t>Generalizability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5BBFD35-7A8F-0A26-6ACA-F40C22881865}"/>
              </a:ext>
            </a:extLst>
          </p:cNvPr>
          <p:cNvGrpSpPr/>
          <p:nvPr/>
        </p:nvGrpSpPr>
        <p:grpSpPr>
          <a:xfrm>
            <a:off x="6096000" y="859397"/>
            <a:ext cx="5565421" cy="3133332"/>
            <a:chOff x="5664338" y="756270"/>
            <a:chExt cx="5565421" cy="3133332"/>
          </a:xfrm>
        </p:grpSpPr>
        <p:pic>
          <p:nvPicPr>
            <p:cNvPr id="1026" name="Picture 2" descr="NBC Developing 'IT Crowd' Remake With Original Graham Linehan - Variety">
              <a:extLst>
                <a:ext uri="{FF2B5EF4-FFF2-40B4-BE49-F238E27FC236}">
                  <a16:creationId xmlns:a16="http://schemas.microsoft.com/office/drawing/2014/main" id="{2D3C3CAD-E00E-CA75-60CB-6F239EEB7B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64338" y="756270"/>
              <a:ext cx="5565421" cy="313333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29FD3F2-4181-2BBF-0BDA-1C506213DC5A}"/>
                </a:ext>
              </a:extLst>
            </p:cNvPr>
            <p:cNvSpPr/>
            <p:nvPr/>
          </p:nvSpPr>
          <p:spPr>
            <a:xfrm>
              <a:off x="6300244" y="1293540"/>
              <a:ext cx="1406842" cy="844643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vert="horz" lIns="91440" tIns="45720" rIns="91440" bIns="45720" rtlCol="0" anchor="b">
              <a:normAutofit fontScale="40000" lnSpcReduction="20000"/>
            </a:bodyPr>
            <a:lstStyle/>
            <a:p>
              <a:pPr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</a:pPr>
              <a:r>
                <a:rPr lang="en-US" sz="5200" b="1" dirty="0">
                  <a:solidFill>
                    <a:schemeClr val="bg1"/>
                  </a:solidFill>
                  <a:latin typeface="+mj-lt"/>
                  <a:ea typeface="+mj-ea"/>
                  <a:cs typeface="+mj-cs"/>
                </a:rPr>
                <a:t>Beginner Pythonista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F736EB6-C8E6-5309-280A-DC7F66A9A071}"/>
                </a:ext>
              </a:extLst>
            </p:cNvPr>
            <p:cNvSpPr/>
            <p:nvPr/>
          </p:nvSpPr>
          <p:spPr>
            <a:xfrm>
              <a:off x="9752734" y="1409541"/>
              <a:ext cx="1406842" cy="844643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vert="horz" lIns="91440" tIns="45720" rIns="91440" bIns="45720" rtlCol="0" anchor="b">
              <a:normAutofit fontScale="40000" lnSpcReduction="20000"/>
            </a:bodyPr>
            <a:lstStyle/>
            <a:p>
              <a:pPr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</a:pPr>
              <a:r>
                <a:rPr lang="en-US" sz="5200" b="1" dirty="0">
                  <a:solidFill>
                    <a:schemeClr val="bg1"/>
                  </a:solidFill>
                  <a:latin typeface="+mj-lt"/>
                  <a:ea typeface="+mj-ea"/>
                  <a:cs typeface="+mj-cs"/>
                </a:rPr>
                <a:t>Expert Pythonista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98965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E65629C-92D4-79A2-2F71-A4F6B6308EFF}"/>
              </a:ext>
            </a:extLst>
          </p:cNvPr>
          <p:cNvSpPr/>
          <p:nvPr/>
        </p:nvSpPr>
        <p:spPr>
          <a:xfrm>
            <a:off x="873150" y="650630"/>
            <a:ext cx="9769642" cy="620736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marL="1143000" indent="-1143000">
              <a:buFont typeface="Arial" panose="020B0604020202020204" pitchFamily="34" charset="0"/>
              <a:buChar char="•"/>
            </a:pPr>
            <a:r>
              <a:rPr lang="en-US" sz="2800" b="1" dirty="0"/>
              <a:t>Goal: </a:t>
            </a:r>
            <a:r>
              <a:rPr lang="en-US" sz="2800" dirty="0"/>
              <a:t>Create a function that adds 1, 2, …, </a:t>
            </a:r>
            <a:r>
              <a:rPr lang="en-US" sz="2800" i="1" dirty="0" err="1"/>
              <a:t>i</a:t>
            </a:r>
            <a:r>
              <a:rPr lang="en-US" sz="2800" dirty="0"/>
              <a:t> to a list </a:t>
            </a:r>
          </a:p>
          <a:p>
            <a:pPr marL="1143000" indent="-1143000">
              <a:buFont typeface="Arial" panose="020B0604020202020204" pitchFamily="34" charset="0"/>
              <a:buChar char="•"/>
            </a:pPr>
            <a:r>
              <a:rPr lang="en-US" sz="2800" b="1" dirty="0"/>
              <a:t>Expected:</a:t>
            </a:r>
          </a:p>
          <a:p>
            <a:endParaRPr lang="en-US" sz="2800" b="1" dirty="0"/>
          </a:p>
          <a:p>
            <a:r>
              <a:rPr lang="en-US" sz="2800" b="1" dirty="0">
                <a:solidFill>
                  <a:srgbClr val="0070C0"/>
                </a:solidFill>
                <a:latin typeface="Consolas" panose="020B0609020204030204" pitchFamily="49" charset="0"/>
              </a:rPr>
              <a:t>&gt;&gt;&gt; </a:t>
            </a:r>
            <a:r>
              <a:rPr lang="en-US" sz="2800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addrange</a:t>
            </a:r>
            <a:r>
              <a:rPr lang="en-US" sz="2800" b="1" dirty="0">
                <a:solidFill>
                  <a:srgbClr val="0070C0"/>
                </a:solidFill>
                <a:latin typeface="Consolas" panose="020B0609020204030204" pitchFamily="49" charset="0"/>
              </a:rPr>
              <a:t>([0, 0, 0, 0])</a:t>
            </a:r>
          </a:p>
          <a:p>
            <a:r>
              <a:rPr lang="en-US" sz="2800" b="1" dirty="0">
                <a:solidFill>
                  <a:srgbClr val="0070C0"/>
                </a:solidFill>
                <a:latin typeface="Consolas" panose="020B0609020204030204" pitchFamily="49" charset="0"/>
              </a:rPr>
              <a:t>[1, 2, 3, 4]</a:t>
            </a:r>
          </a:p>
          <a:p>
            <a:r>
              <a:rPr lang="en-US" sz="2800" b="1" dirty="0">
                <a:solidFill>
                  <a:srgbClr val="0070C0"/>
                </a:solidFill>
                <a:latin typeface="Consolas" panose="020B0609020204030204" pitchFamily="49" charset="0"/>
              </a:rPr>
              <a:t>&gt;&gt;&gt; </a:t>
            </a:r>
            <a:r>
              <a:rPr lang="en-US" sz="2800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addrange</a:t>
            </a:r>
            <a:r>
              <a:rPr lang="en-US" sz="2800" b="1" dirty="0">
                <a:solidFill>
                  <a:srgbClr val="0070C0"/>
                </a:solidFill>
                <a:latin typeface="Consolas" panose="020B0609020204030204" pitchFamily="49" charset="0"/>
              </a:rPr>
              <a:t>([5, 6, 7, 8])</a:t>
            </a:r>
          </a:p>
          <a:p>
            <a:r>
              <a:rPr lang="en-US" sz="2800" b="1" dirty="0">
                <a:solidFill>
                  <a:srgbClr val="0070C0"/>
                </a:solidFill>
                <a:latin typeface="Consolas" panose="020B0609020204030204" pitchFamily="49" charset="0"/>
              </a:rPr>
              <a:t>[6, 8, 10, 12]</a:t>
            </a:r>
          </a:p>
          <a:p>
            <a:endParaRPr lang="en-US" sz="2800" b="1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r>
              <a:rPr lang="en-US" sz="2800" b="1" dirty="0"/>
              <a:t>Hint: </a:t>
            </a:r>
            <a:r>
              <a:rPr lang="en-US" sz="2800" dirty="0"/>
              <a:t>use </a:t>
            </a:r>
            <a:r>
              <a:rPr lang="en-US" sz="2800" b="1" dirty="0" err="1">
                <a:solidFill>
                  <a:srgbClr val="0070C0"/>
                </a:solidFill>
              </a:rPr>
              <a:t>len</a:t>
            </a:r>
            <a:r>
              <a:rPr lang="en-US" sz="2800" b="1" dirty="0">
                <a:solidFill>
                  <a:srgbClr val="0070C0"/>
                </a:solidFill>
              </a:rPr>
              <a:t>(x)</a:t>
            </a:r>
            <a:r>
              <a:rPr lang="en-US" sz="2800" b="1" dirty="0"/>
              <a:t> </a:t>
            </a:r>
            <a:r>
              <a:rPr lang="en-US" sz="2800" dirty="0"/>
              <a:t>to get the length of a list/vector</a:t>
            </a:r>
            <a:endParaRPr lang="en-US" sz="2800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8891953-79C3-7A6D-1596-BD9DEC8BA58D}"/>
              </a:ext>
            </a:extLst>
          </p:cNvPr>
          <p:cNvSpPr/>
          <p:nvPr/>
        </p:nvSpPr>
        <p:spPr>
          <a:xfrm>
            <a:off x="0" y="0"/>
            <a:ext cx="4544841" cy="51910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800" b="1" dirty="0" err="1">
                <a:solidFill>
                  <a:schemeClr val="bg1"/>
                </a:solidFill>
              </a:rPr>
              <a:t>Exercice</a:t>
            </a:r>
            <a:r>
              <a:rPr lang="en-US" sz="2800" b="1" dirty="0">
                <a:solidFill>
                  <a:schemeClr val="bg1"/>
                </a:solidFill>
              </a:rPr>
              <a:t> 11 💪 (5 min)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851816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4A34817-5B44-493F-D622-8954BF1B2D0D}"/>
              </a:ext>
            </a:extLst>
          </p:cNvPr>
          <p:cNvSpPr/>
          <p:nvPr/>
        </p:nvSpPr>
        <p:spPr>
          <a:xfrm>
            <a:off x="895677" y="1276719"/>
            <a:ext cx="7051729" cy="348175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/>
              <a:t>Conditional indexing</a:t>
            </a:r>
          </a:p>
          <a:p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x = </a:t>
            </a:r>
            <a:r>
              <a:rPr lang="en-US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np.array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([1, 2, 3, 4, 5])</a:t>
            </a:r>
            <a:endParaRPr lang="en-US" b="1" dirty="0"/>
          </a:p>
          <a:p>
            <a:endParaRPr lang="en-US" b="1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x[::2]</a:t>
            </a:r>
          </a:p>
          <a:p>
            <a:endParaRPr lang="en-US" b="1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r>
              <a:rPr lang="en-US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idx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 = x &lt;= 3</a:t>
            </a:r>
          </a:p>
          <a:p>
            <a:r>
              <a:rPr lang="en-US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idx</a:t>
            </a:r>
            <a:endParaRPr lang="en-US" b="1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endParaRPr lang="en-US" b="1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x[</a:t>
            </a:r>
            <a:r>
              <a:rPr lang="en-US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idx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x[</a:t>
            </a:r>
            <a:r>
              <a:rPr lang="en-US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idx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] = -1</a:t>
            </a:r>
          </a:p>
          <a:p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x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A9145F6-62DE-99CD-57F6-F9DD4C3F5350}"/>
              </a:ext>
            </a:extLst>
          </p:cNvPr>
          <p:cNvSpPr/>
          <p:nvPr/>
        </p:nvSpPr>
        <p:spPr>
          <a:xfrm>
            <a:off x="0" y="0"/>
            <a:ext cx="4544841" cy="51910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Advanced Python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6995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4A34817-5B44-493F-D622-8954BF1B2D0D}"/>
              </a:ext>
            </a:extLst>
          </p:cNvPr>
          <p:cNvSpPr/>
          <p:nvPr/>
        </p:nvSpPr>
        <p:spPr>
          <a:xfrm>
            <a:off x="887725" y="712177"/>
            <a:ext cx="7051729" cy="5715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/>
              <a:t>Operations and math</a:t>
            </a:r>
          </a:p>
          <a:p>
            <a:r>
              <a:rPr lang="en-US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np.sum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(), </a:t>
            </a:r>
            <a:r>
              <a:rPr lang="en-US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np.mean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(), </a:t>
            </a:r>
            <a:r>
              <a:rPr lang="en-US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np.median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(), </a:t>
            </a:r>
            <a:r>
              <a:rPr lang="en-US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np.diff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(), </a:t>
            </a:r>
            <a:r>
              <a:rPr lang="en-US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np.std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()…</a:t>
            </a:r>
          </a:p>
          <a:p>
            <a:endParaRPr lang="en-US" b="1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/>
                </a:solidFill>
              </a:rPr>
              <a:t>Function or method</a:t>
            </a:r>
          </a:p>
          <a:p>
            <a:r>
              <a:rPr lang="en-US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np.sum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() 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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x.sum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()</a:t>
            </a:r>
          </a:p>
          <a:p>
            <a:endParaRPr lang="en-US" b="1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/>
                </a:solidFill>
              </a:rPr>
              <a:t>Missing values</a:t>
            </a:r>
          </a:p>
          <a:p>
            <a:r>
              <a:rPr lang="en-US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np.nan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()</a:t>
            </a:r>
          </a:p>
          <a:p>
            <a:endParaRPr lang="en-US" b="1" dirty="0"/>
          </a:p>
          <a:p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x = </a:t>
            </a:r>
            <a:r>
              <a:rPr lang="en-US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np.array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([3, 5, </a:t>
            </a:r>
            <a:r>
              <a:rPr lang="en-US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np.nan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, 3, 2])</a:t>
            </a:r>
          </a:p>
          <a:p>
            <a:r>
              <a:rPr lang="en-US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np.mean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(x)</a:t>
            </a:r>
          </a:p>
          <a:p>
            <a:endParaRPr lang="en-US" b="1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r>
              <a:rPr lang="en-US" i="1" dirty="0">
                <a:solidFill>
                  <a:srgbClr val="0070C0"/>
                </a:solidFill>
                <a:latin typeface="Consolas" panose="020B0609020204030204" pitchFamily="49" charset="0"/>
              </a:rPr>
              <a:t># Solution 1: Filter out </a:t>
            </a:r>
            <a:r>
              <a:rPr lang="en-US" i="1" dirty="0" err="1">
                <a:solidFill>
                  <a:srgbClr val="0070C0"/>
                </a:solidFill>
                <a:latin typeface="Consolas" panose="020B0609020204030204" pitchFamily="49" charset="0"/>
              </a:rPr>
              <a:t>NaNs</a:t>
            </a:r>
            <a:endParaRPr lang="en-US" i="1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r>
              <a:rPr lang="en-US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np.isnan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(x)</a:t>
            </a:r>
          </a:p>
          <a:p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x[~</a:t>
            </a:r>
            <a:r>
              <a:rPr lang="en-US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np.isnan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(x)].mean()</a:t>
            </a:r>
          </a:p>
          <a:p>
            <a:endParaRPr lang="en-US" b="1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r>
              <a:rPr lang="en-US" i="1" dirty="0">
                <a:solidFill>
                  <a:srgbClr val="0070C0"/>
                </a:solidFill>
                <a:latin typeface="Consolas" panose="020B0609020204030204" pitchFamily="49" charset="0"/>
              </a:rPr>
              <a:t># Solution 2: Nan-friendly functions</a:t>
            </a:r>
          </a:p>
          <a:p>
            <a:r>
              <a:rPr lang="en-US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np.nanmean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(x)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A9145F6-62DE-99CD-57F6-F9DD4C3F5350}"/>
              </a:ext>
            </a:extLst>
          </p:cNvPr>
          <p:cNvSpPr/>
          <p:nvPr/>
        </p:nvSpPr>
        <p:spPr>
          <a:xfrm>
            <a:off x="0" y="0"/>
            <a:ext cx="4544841" cy="51910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Advanced Python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2488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E65629C-92D4-79A2-2F71-A4F6B6308EFF}"/>
              </a:ext>
            </a:extLst>
          </p:cNvPr>
          <p:cNvSpPr/>
          <p:nvPr/>
        </p:nvSpPr>
        <p:spPr>
          <a:xfrm>
            <a:off x="873150" y="650630"/>
            <a:ext cx="9769642" cy="620736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marL="1143000" indent="-1143000">
              <a:buFont typeface="Arial" panose="020B0604020202020204" pitchFamily="34" charset="0"/>
              <a:buChar char="•"/>
            </a:pPr>
            <a:r>
              <a:rPr lang="en-US" sz="2800" b="1" dirty="0"/>
              <a:t>Goal: </a:t>
            </a:r>
          </a:p>
          <a:p>
            <a:pPr marL="1143000" indent="-1143000">
              <a:buFont typeface="Wingdings" panose="05000000000000000000" pitchFamily="2" charset="2"/>
              <a:buChar char="ü"/>
            </a:pPr>
            <a:r>
              <a:rPr lang="en-US" sz="2800" dirty="0"/>
              <a:t>Create a function that takes a vector, and replaces values that are &gt; or &lt; 1*SD by </a:t>
            </a:r>
            <a:r>
              <a:rPr lang="en-US" sz="2800" dirty="0" err="1"/>
              <a:t>NaN</a:t>
            </a:r>
            <a:endParaRPr lang="en-US" sz="2800" dirty="0"/>
          </a:p>
          <a:p>
            <a:pPr marL="1143000" indent="-1143000">
              <a:buFont typeface="Wingdings" panose="05000000000000000000" pitchFamily="2" charset="2"/>
              <a:buChar char="ü"/>
            </a:pPr>
            <a:r>
              <a:rPr lang="en-US" sz="2800" dirty="0"/>
              <a:t>Another function that returns a string with the mean, SD, and the number of outliers</a:t>
            </a:r>
          </a:p>
          <a:p>
            <a:pPr marL="1143000" indent="-1143000">
              <a:buFont typeface="Arial" panose="020B0604020202020204" pitchFamily="34" charset="0"/>
              <a:buChar char="•"/>
            </a:pPr>
            <a:r>
              <a:rPr lang="en-US" sz="2800" b="1" dirty="0"/>
              <a:t>Expected:</a:t>
            </a:r>
          </a:p>
          <a:p>
            <a:endParaRPr lang="en-US" sz="2800" b="1" dirty="0"/>
          </a:p>
          <a:p>
            <a:r>
              <a:rPr lang="en-US" sz="2800" b="1" dirty="0">
                <a:solidFill>
                  <a:srgbClr val="0070C0"/>
                </a:solidFill>
                <a:latin typeface="Consolas" panose="020B0609020204030204" pitchFamily="49" charset="0"/>
              </a:rPr>
              <a:t>&gt;&gt;&gt; </a:t>
            </a:r>
            <a:r>
              <a:rPr lang="en-US" sz="2800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drop_outlier</a:t>
            </a:r>
            <a:r>
              <a:rPr lang="en-US" sz="2800" b="1" dirty="0">
                <a:solidFill>
                  <a:srgbClr val="0070C0"/>
                </a:solidFill>
                <a:latin typeface="Consolas" panose="020B0609020204030204" pitchFamily="49" charset="0"/>
              </a:rPr>
              <a:t>([2, 4, 3, 1, 2, 54, 2, -42])</a:t>
            </a:r>
          </a:p>
          <a:p>
            <a:r>
              <a:rPr lang="en-US" sz="2800" b="1" dirty="0">
                <a:solidFill>
                  <a:srgbClr val="002060"/>
                </a:solidFill>
                <a:latin typeface="Consolas" panose="020B0609020204030204" pitchFamily="49" charset="0"/>
              </a:rPr>
              <a:t>[2, 4, 3, 1, 2, </a:t>
            </a:r>
            <a:r>
              <a:rPr lang="en-US" sz="2800" b="1" dirty="0" err="1">
                <a:solidFill>
                  <a:srgbClr val="002060"/>
                </a:solidFill>
                <a:latin typeface="Consolas" panose="020B0609020204030204" pitchFamily="49" charset="0"/>
              </a:rPr>
              <a:t>np.nan</a:t>
            </a:r>
            <a:r>
              <a:rPr lang="en-US" sz="2800" b="1" dirty="0">
                <a:solidFill>
                  <a:srgbClr val="002060"/>
                </a:solidFill>
                <a:latin typeface="Consolas" panose="020B0609020204030204" pitchFamily="49" charset="0"/>
              </a:rPr>
              <a:t>, 2, </a:t>
            </a:r>
            <a:r>
              <a:rPr lang="en-US" sz="2800" b="1" dirty="0" err="1">
                <a:solidFill>
                  <a:srgbClr val="002060"/>
                </a:solidFill>
                <a:latin typeface="Consolas" panose="020B0609020204030204" pitchFamily="49" charset="0"/>
              </a:rPr>
              <a:t>np.nan</a:t>
            </a:r>
            <a:r>
              <a:rPr lang="en-US" sz="2800" b="1" dirty="0">
                <a:solidFill>
                  <a:srgbClr val="002060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sz="2800" b="1" dirty="0">
                <a:solidFill>
                  <a:srgbClr val="0070C0"/>
                </a:solidFill>
                <a:latin typeface="Consolas" panose="020B0609020204030204" pitchFamily="49" charset="0"/>
              </a:rPr>
              <a:t>&gt;&gt;&gt; describe([2, 4, 3, 1, 2, </a:t>
            </a:r>
            <a:r>
              <a:rPr lang="en-US" sz="2800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np.nan</a:t>
            </a:r>
            <a:r>
              <a:rPr lang="en-US" sz="2800" b="1" dirty="0">
                <a:solidFill>
                  <a:srgbClr val="0070C0"/>
                </a:solidFill>
                <a:latin typeface="Consolas" panose="020B0609020204030204" pitchFamily="49" charset="0"/>
              </a:rPr>
              <a:t>, 2, </a:t>
            </a:r>
            <a:r>
              <a:rPr lang="en-US" sz="2800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np.nan</a:t>
            </a:r>
            <a:r>
              <a:rPr lang="en-US" sz="2800" b="1" dirty="0">
                <a:solidFill>
                  <a:srgbClr val="0070C0"/>
                </a:solidFill>
                <a:latin typeface="Consolas" panose="020B0609020204030204" pitchFamily="49" charset="0"/>
              </a:rPr>
              <a:t>])</a:t>
            </a:r>
          </a:p>
          <a:p>
            <a:r>
              <a:rPr lang="en-US" sz="2800" b="1" dirty="0">
                <a:solidFill>
                  <a:srgbClr val="002060"/>
                </a:solidFill>
                <a:latin typeface="Consolas" panose="020B0609020204030204" pitchFamily="49" charset="0"/>
              </a:rPr>
              <a:t>“2.33 +- 0.94, 2 outliers”</a:t>
            </a:r>
          </a:p>
          <a:p>
            <a:endParaRPr lang="en-US" sz="2800" b="1" dirty="0">
              <a:solidFill>
                <a:srgbClr val="002060"/>
              </a:solidFill>
              <a:latin typeface="Consolas" panose="020B0609020204030204" pitchFamily="49" charset="0"/>
            </a:endParaRPr>
          </a:p>
          <a:p>
            <a:r>
              <a:rPr lang="en-US" sz="2800" b="1" dirty="0"/>
              <a:t>Hint: </a:t>
            </a:r>
            <a:r>
              <a:rPr lang="en-US" sz="2800" b="1" dirty="0" err="1">
                <a:solidFill>
                  <a:srgbClr val="0070C0"/>
                </a:solidFill>
              </a:rPr>
              <a:t>np.round</a:t>
            </a:r>
            <a:r>
              <a:rPr lang="en-US" sz="2800" b="1" dirty="0">
                <a:solidFill>
                  <a:srgbClr val="0070C0"/>
                </a:solidFill>
              </a:rPr>
              <a:t>(x, 2)</a:t>
            </a:r>
            <a:endParaRPr lang="en-US" sz="2800" dirty="0">
              <a:solidFill>
                <a:srgbClr val="002060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8891953-79C3-7A6D-1596-BD9DEC8BA58D}"/>
              </a:ext>
            </a:extLst>
          </p:cNvPr>
          <p:cNvSpPr/>
          <p:nvPr/>
        </p:nvSpPr>
        <p:spPr>
          <a:xfrm>
            <a:off x="0" y="0"/>
            <a:ext cx="4544841" cy="51910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800" b="1" dirty="0" err="1">
                <a:solidFill>
                  <a:schemeClr val="bg1"/>
                </a:solidFill>
              </a:rPr>
              <a:t>Exercice</a:t>
            </a:r>
            <a:r>
              <a:rPr lang="en-US" sz="2800" b="1" dirty="0">
                <a:solidFill>
                  <a:schemeClr val="bg1"/>
                </a:solidFill>
              </a:rPr>
              <a:t> 12 💪 (15 min)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984360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4A34817-5B44-493F-D622-8954BF1B2D0D}"/>
              </a:ext>
            </a:extLst>
          </p:cNvPr>
          <p:cNvSpPr/>
          <p:nvPr/>
        </p:nvSpPr>
        <p:spPr>
          <a:xfrm>
            <a:off x="404148" y="151256"/>
            <a:ext cx="8499220" cy="670674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 err="1"/>
              <a:t>Dataframes</a:t>
            </a: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/>
                </a:solidFill>
              </a:rPr>
              <a:t>Dataframes</a:t>
            </a:r>
            <a:r>
              <a:rPr lang="en-US" dirty="0">
                <a:solidFill>
                  <a:schemeClr val="tx1"/>
                </a:solidFill>
              </a:rPr>
              <a:t> are “tables” (± 2D “matrix”)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Multiple types (difference with Arrays)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They have (named) </a:t>
            </a:r>
            <a:r>
              <a:rPr lang="en-US" u="sng" dirty="0">
                <a:solidFill>
                  <a:schemeClr val="tx1"/>
                </a:solidFill>
              </a:rPr>
              <a:t>columns</a:t>
            </a:r>
            <a:r>
              <a:rPr lang="en-US" dirty="0">
                <a:solidFill>
                  <a:schemeClr val="tx1"/>
                </a:solidFill>
              </a:rPr>
              <a:t> and </a:t>
            </a:r>
            <a:r>
              <a:rPr lang="en-US" u="sng" dirty="0">
                <a:solidFill>
                  <a:schemeClr val="tx1"/>
                </a:solidFill>
              </a:rPr>
              <a:t>rows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Implemented in the </a:t>
            </a:r>
            <a:r>
              <a:rPr lang="en-US" b="1" dirty="0">
                <a:solidFill>
                  <a:schemeClr val="tx1"/>
                </a:solidFill>
              </a:rPr>
              <a:t>pandas </a:t>
            </a:r>
            <a:r>
              <a:rPr lang="en-US" dirty="0">
                <a:solidFill>
                  <a:schemeClr val="tx1"/>
                </a:solidFill>
              </a:rPr>
              <a:t>package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r>
              <a:rPr lang="pt-BR" b="1" dirty="0">
                <a:solidFill>
                  <a:srgbClr val="0070C0"/>
                </a:solidFill>
                <a:latin typeface="Consolas" panose="020B0609020204030204" pitchFamily="49" charset="0"/>
              </a:rPr>
              <a:t>import pandas as pd</a:t>
            </a:r>
          </a:p>
          <a:p>
            <a:endParaRPr lang="pt-BR" b="1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r>
              <a:rPr lang="pt-BR" b="1" dirty="0">
                <a:solidFill>
                  <a:srgbClr val="0070C0"/>
                </a:solidFill>
                <a:latin typeface="Consolas" panose="020B0609020204030204" pitchFamily="49" charset="0"/>
              </a:rPr>
              <a:t>data = {"x1": [1, 2, 3], "x2": [6, 5, 4], "x3": ["A", "A", "B"]}</a:t>
            </a:r>
          </a:p>
          <a:p>
            <a:r>
              <a:rPr lang="pt-BR" b="1" dirty="0">
                <a:solidFill>
                  <a:srgbClr val="0070C0"/>
                </a:solidFill>
                <a:latin typeface="Consolas" panose="020B0609020204030204" pitchFamily="49" charset="0"/>
              </a:rPr>
              <a:t>data = pd.DataFrame(data)</a:t>
            </a:r>
          </a:p>
          <a:p>
            <a:r>
              <a:rPr lang="pt-BR" b="1" dirty="0">
                <a:solidFill>
                  <a:srgbClr val="0070C0"/>
                </a:solidFill>
                <a:latin typeface="Consolas" panose="020B0609020204030204" pitchFamily="49" charset="0"/>
              </a:rPr>
              <a:t>data</a:t>
            </a:r>
          </a:p>
          <a:p>
            <a:endParaRPr lang="pt-BR" dirty="0">
              <a:solidFill>
                <a:srgbClr val="0070C0"/>
              </a:solidFill>
            </a:endParaRPr>
          </a:p>
          <a:p>
            <a:r>
              <a:rPr lang="en-US" b="1" dirty="0"/>
              <a:t>Select cols</a:t>
            </a:r>
          </a:p>
          <a:p>
            <a:r>
              <a:rPr lang="pt-BR" b="1" dirty="0">
                <a:solidFill>
                  <a:srgbClr val="0070C0"/>
                </a:solidFill>
                <a:latin typeface="Consolas" panose="020B0609020204030204" pitchFamily="49" charset="0"/>
              </a:rPr>
              <a:t>data["x1"]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/>
                </a:solidFill>
              </a:rPr>
              <a:t>Note: returns a </a:t>
            </a:r>
            <a:r>
              <a:rPr lang="pt-BR" u="sng" dirty="0">
                <a:solidFill>
                  <a:schemeClr val="tx1"/>
                </a:solidFill>
              </a:rPr>
              <a:t>Series</a:t>
            </a:r>
            <a:r>
              <a:rPr lang="pt-BR" dirty="0">
                <a:solidFill>
                  <a:schemeClr val="tx1"/>
                </a:solidFill>
              </a:rPr>
              <a:t>, can be converted to </a:t>
            </a:r>
            <a:r>
              <a:rPr lang="pt-BR" u="sng" dirty="0">
                <a:solidFill>
                  <a:schemeClr val="tx1"/>
                </a:solidFill>
              </a:rPr>
              <a:t>vector</a:t>
            </a:r>
            <a:r>
              <a:rPr lang="pt-BR" dirty="0">
                <a:solidFill>
                  <a:schemeClr val="tx1"/>
                </a:solidFill>
              </a:rPr>
              <a:t> with </a:t>
            </a:r>
            <a:r>
              <a:rPr lang="pt-BR" b="1" dirty="0">
                <a:solidFill>
                  <a:srgbClr val="0070C0"/>
                </a:solidFill>
              </a:rPr>
              <a:t>data["x1"].values</a:t>
            </a:r>
          </a:p>
          <a:p>
            <a:r>
              <a:rPr lang="pt-BR" b="1" dirty="0">
                <a:solidFill>
                  <a:srgbClr val="0070C0"/>
                </a:solidFill>
                <a:latin typeface="Consolas" panose="020B0609020204030204" pitchFamily="49" charset="0"/>
              </a:rPr>
              <a:t>data[["x1", "x2"]]</a:t>
            </a:r>
            <a:endParaRPr lang="pt-BR" b="1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A9145F6-62DE-99CD-57F6-F9DD4C3F5350}"/>
              </a:ext>
            </a:extLst>
          </p:cNvPr>
          <p:cNvSpPr/>
          <p:nvPr/>
        </p:nvSpPr>
        <p:spPr>
          <a:xfrm>
            <a:off x="0" y="0"/>
            <a:ext cx="4544841" cy="51910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Advanced Python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88E537-7BE7-19DB-605C-83B83B7EF8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0918" y="685095"/>
            <a:ext cx="3514453" cy="2475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660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4A34817-5B44-493F-D622-8954BF1B2D0D}"/>
              </a:ext>
            </a:extLst>
          </p:cNvPr>
          <p:cNvSpPr/>
          <p:nvPr/>
        </p:nvSpPr>
        <p:spPr>
          <a:xfrm>
            <a:off x="404148" y="151256"/>
            <a:ext cx="8499220" cy="670674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pt-BR" b="1" dirty="0">
                <a:solidFill>
                  <a:schemeClr val="tx1"/>
                </a:solidFill>
              </a:rPr>
              <a:t>Select rows (filtering)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Row names = </a:t>
            </a:r>
            <a:r>
              <a:rPr lang="en-US" u="sng" dirty="0">
                <a:solidFill>
                  <a:schemeClr val="tx1"/>
                </a:solidFill>
              </a:rPr>
              <a:t>index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Can be modified (or reset)</a:t>
            </a:r>
          </a:p>
          <a:p>
            <a:r>
              <a:rPr lang="en-US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data.index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 = [2, 3, 4]</a:t>
            </a:r>
          </a:p>
          <a:p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data</a:t>
            </a:r>
          </a:p>
          <a:p>
            <a:endParaRPr lang="en-US" dirty="0">
              <a:solidFill>
                <a:srgbClr val="0070C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Need to “loc” (location) to filter</a:t>
            </a:r>
          </a:p>
          <a:p>
            <a:r>
              <a:rPr lang="it-IT" b="1" dirty="0">
                <a:solidFill>
                  <a:srgbClr val="0070C0"/>
                </a:solidFill>
                <a:latin typeface="Consolas" panose="020B0609020204030204" pitchFamily="49" charset="0"/>
              </a:rPr>
              <a:t>data.loc[data["x1"] &gt;= 2]</a:t>
            </a:r>
          </a:p>
          <a:p>
            <a:r>
              <a:rPr lang="en-US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data.loc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[0:2]</a:t>
            </a:r>
          </a:p>
          <a:p>
            <a:endParaRPr lang="en-US" u="sng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Need to “</a:t>
            </a:r>
            <a:r>
              <a:rPr lang="en-US" dirty="0" err="1">
                <a:solidFill>
                  <a:schemeClr val="tx1"/>
                </a:solidFill>
              </a:rPr>
              <a:t>iloc</a:t>
            </a:r>
            <a:r>
              <a:rPr lang="en-US" dirty="0">
                <a:solidFill>
                  <a:schemeClr val="tx1"/>
                </a:solidFill>
              </a:rPr>
              <a:t>” (index-based location) to select by index</a:t>
            </a:r>
          </a:p>
          <a:p>
            <a:r>
              <a:rPr lang="en-US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data.iloc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[0:2]</a:t>
            </a:r>
          </a:p>
          <a:p>
            <a:endParaRPr lang="en-US" dirty="0">
              <a:solidFill>
                <a:srgbClr val="0070C0"/>
              </a:solidFill>
            </a:endParaRPr>
          </a:p>
          <a:p>
            <a:endParaRPr lang="pt-BR" b="1" dirty="0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A9145F6-62DE-99CD-57F6-F9DD4C3F5350}"/>
              </a:ext>
            </a:extLst>
          </p:cNvPr>
          <p:cNvSpPr/>
          <p:nvPr/>
        </p:nvSpPr>
        <p:spPr>
          <a:xfrm>
            <a:off x="0" y="0"/>
            <a:ext cx="4544841" cy="51910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Advanced Python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9722CA-32B0-F80D-9F2E-21D38048D1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5238" y="1005751"/>
            <a:ext cx="2544555" cy="2157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9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4A34817-5B44-493F-D622-8954BF1B2D0D}"/>
              </a:ext>
            </a:extLst>
          </p:cNvPr>
          <p:cNvSpPr/>
          <p:nvPr/>
        </p:nvSpPr>
        <p:spPr>
          <a:xfrm>
            <a:off x="404147" y="151256"/>
            <a:ext cx="10032321" cy="670674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/>
              <a:t>Data Reading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3"/>
              </a:rPr>
              <a:t>https://github.com/DominiqueMakowski/teaching/blob/master/Python/2022_Zurich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Open “iris.csv”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Click “raw”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Right-click and download</a:t>
            </a:r>
          </a:p>
          <a:p>
            <a:endParaRPr lang="en-US" b="1" dirty="0"/>
          </a:p>
          <a:p>
            <a:r>
              <a:rPr lang="en-US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df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 = </a:t>
            </a:r>
            <a:r>
              <a:rPr lang="en-US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pd.read_csv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("iris.csv")</a:t>
            </a:r>
          </a:p>
          <a:p>
            <a:r>
              <a:rPr lang="en-US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df.head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()</a:t>
            </a:r>
          </a:p>
          <a:p>
            <a:endParaRPr lang="en-US" b="1" dirty="0">
              <a:solidFill>
                <a:srgbClr val="0070C0"/>
              </a:solidFill>
            </a:endParaRPr>
          </a:p>
          <a:p>
            <a:r>
              <a:rPr lang="en-US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df.describe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df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[“Species”].describe()</a:t>
            </a:r>
          </a:p>
          <a:p>
            <a:endParaRPr lang="en-US" b="1" dirty="0"/>
          </a:p>
          <a:p>
            <a:r>
              <a:rPr lang="en-US" b="1" dirty="0"/>
              <a:t>Plotting</a:t>
            </a:r>
          </a:p>
          <a:p>
            <a:r>
              <a:rPr lang="en-US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df.plot.hist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(subplots=True)</a:t>
            </a:r>
          </a:p>
          <a:p>
            <a:r>
              <a:rPr lang="en-US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df.plot.scatter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(x="</a:t>
            </a:r>
            <a:r>
              <a:rPr lang="en-US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Petal.Length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", y="</a:t>
            </a:r>
            <a:r>
              <a:rPr lang="en-US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Sepal.Width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")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/>
                </a:solidFill>
              </a:rPr>
              <a:t>Plotting uses </a:t>
            </a:r>
            <a:r>
              <a:rPr lang="en-US" b="1" dirty="0">
                <a:solidFill>
                  <a:schemeClr val="tx1"/>
                </a:solidFill>
              </a:rPr>
              <a:t>matplotlib</a:t>
            </a:r>
            <a:r>
              <a:rPr lang="en-US" dirty="0">
                <a:solidFill>
                  <a:schemeClr val="tx1"/>
                </a:solidFill>
              </a:rPr>
              <a:t> as a backend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/>
                </a:solidFill>
              </a:rPr>
              <a:t>A statistics-friendly alternative is </a:t>
            </a:r>
            <a:r>
              <a:rPr lang="en-US" b="1" dirty="0">
                <a:solidFill>
                  <a:schemeClr val="tx1"/>
                </a:solidFill>
              </a:rPr>
              <a:t>seaborn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A9145F6-62DE-99CD-57F6-F9DD4C3F5350}"/>
              </a:ext>
            </a:extLst>
          </p:cNvPr>
          <p:cNvSpPr/>
          <p:nvPr/>
        </p:nvSpPr>
        <p:spPr>
          <a:xfrm>
            <a:off x="0" y="0"/>
            <a:ext cx="4544841" cy="51910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Advanced Python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608CEB-C276-C843-4C6D-92B08D96DD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8768" y="2195054"/>
            <a:ext cx="4679085" cy="21337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64A08ED-4489-774A-0A65-68AC74A2B0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40516" y="4480095"/>
            <a:ext cx="3262701" cy="2151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462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4A34817-5B44-493F-D622-8954BF1B2D0D}"/>
              </a:ext>
            </a:extLst>
          </p:cNvPr>
          <p:cNvSpPr/>
          <p:nvPr/>
        </p:nvSpPr>
        <p:spPr>
          <a:xfrm>
            <a:off x="246185" y="1582614"/>
            <a:ext cx="10339753" cy="527538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/>
              <a:t>Data science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scikit-learn</a:t>
            </a:r>
            <a:r>
              <a:rPr lang="en-US" dirty="0"/>
              <a:t> (</a:t>
            </a:r>
            <a:r>
              <a:rPr lang="en-US" dirty="0" err="1"/>
              <a:t>sklearn</a:t>
            </a:r>
            <a:r>
              <a:rPr lang="en-US" dirty="0"/>
              <a:t>): machine-learning oriented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err="1"/>
              <a:t>statsmodels</a:t>
            </a:r>
            <a:r>
              <a:rPr lang="en-US" dirty="0"/>
              <a:t>: R-like approach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import </a:t>
            </a:r>
            <a:r>
              <a:rPr lang="en-US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statsmodels.api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 as </a:t>
            </a:r>
            <a:r>
              <a:rPr lang="en-US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sm</a:t>
            </a:r>
            <a:endParaRPr lang="en-US" b="1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import </a:t>
            </a:r>
            <a:r>
              <a:rPr lang="en-US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statsmodels.formula.api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 as </a:t>
            </a:r>
            <a:r>
              <a:rPr lang="en-US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smf</a:t>
            </a:r>
            <a:endParaRPr lang="en-US" b="1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endParaRPr lang="en-US" b="1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r>
              <a:rPr lang="en-US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df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 = </a:t>
            </a:r>
            <a:r>
              <a:rPr lang="en-US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pd.read_csv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("iris.csv")</a:t>
            </a:r>
          </a:p>
          <a:p>
            <a:endParaRPr lang="en-US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r>
              <a:rPr lang="en-US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df.columns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 = [</a:t>
            </a:r>
            <a:r>
              <a:rPr lang="en-US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s.replace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(".", "_") for s in </a:t>
            </a:r>
            <a:r>
              <a:rPr lang="en-US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df.columns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]</a:t>
            </a:r>
          </a:p>
          <a:p>
            <a:endParaRPr lang="en-US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results = </a:t>
            </a:r>
            <a:r>
              <a:rPr lang="en-US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smf.ols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("</a:t>
            </a:r>
            <a:r>
              <a:rPr lang="en-US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Sepal_Length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 ~ </a:t>
            </a:r>
            <a:r>
              <a:rPr lang="en-US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Petal_Length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 * Species", data=</a:t>
            </a:r>
            <a:r>
              <a:rPr lang="en-US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df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).fit()</a:t>
            </a:r>
          </a:p>
          <a:p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print(</a:t>
            </a:r>
            <a:r>
              <a:rPr lang="en-US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results.summary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())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BA3B70-414C-66D3-BF9E-E5DC45E384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8760" y="333955"/>
            <a:ext cx="5781509" cy="38043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A9145F6-62DE-99CD-57F6-F9DD4C3F5350}"/>
              </a:ext>
            </a:extLst>
          </p:cNvPr>
          <p:cNvSpPr/>
          <p:nvPr/>
        </p:nvSpPr>
        <p:spPr>
          <a:xfrm>
            <a:off x="0" y="0"/>
            <a:ext cx="4544841" cy="51910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Advanced Python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32E798-1515-5C70-8356-6D36A67621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2959" y="1230922"/>
            <a:ext cx="6035271" cy="3348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884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49C5463-E394-42E9-C5E0-E7A788737112}"/>
              </a:ext>
            </a:extLst>
          </p:cNvPr>
          <p:cNvSpPr/>
          <p:nvPr/>
        </p:nvSpPr>
        <p:spPr>
          <a:xfrm>
            <a:off x="0" y="0"/>
            <a:ext cx="4544841" cy="51910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Advanced Python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5D1C075-FFB2-92A8-9111-2E31335F73AB}"/>
              </a:ext>
            </a:extLst>
          </p:cNvPr>
          <p:cNvSpPr/>
          <p:nvPr/>
        </p:nvSpPr>
        <p:spPr>
          <a:xfrm>
            <a:off x="246185" y="1582615"/>
            <a:ext cx="10339753" cy="17320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/>
              <a:t>What to do from there?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Exploratory approach to Python: search, copy/paste &amp; try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Goal-driven learning + community-based learning</a:t>
            </a:r>
          </a:p>
        </p:txBody>
      </p:sp>
      <p:pic>
        <p:nvPicPr>
          <p:cNvPr id="1026" name="Picture 2" descr="SHARING IS CARING AND CARING IS LOVE - Keep Calm and Posters Generator,  Maker For Free - KeepCalmAndPosters.com">
            <a:extLst>
              <a:ext uri="{FF2B5EF4-FFF2-40B4-BE49-F238E27FC236}">
                <a16:creationId xmlns:a16="http://schemas.microsoft.com/office/drawing/2014/main" id="{1B70260A-18E4-1C4D-0D33-BAA799A786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513"/>
          <a:stretch/>
        </p:blipFill>
        <p:spPr bwMode="auto">
          <a:xfrm>
            <a:off x="6802315" y="1560634"/>
            <a:ext cx="5143500" cy="3736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209026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E65629C-92D4-79A2-2F71-A4F6B6308EF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9600" b="1" dirty="0"/>
              <a:t>GitHub</a:t>
            </a:r>
            <a:endParaRPr lang="en-US" sz="9600" b="1" dirty="0"/>
          </a:p>
        </p:txBody>
      </p:sp>
    </p:spTree>
    <p:extLst>
      <p:ext uri="{BB962C8B-B14F-4D97-AF65-F5344CB8AC3E}">
        <p14:creationId xmlns:p14="http://schemas.microsoft.com/office/powerpoint/2010/main" val="27480793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087FD14-1612-4FCB-5E1E-2814B13F7225}"/>
              </a:ext>
            </a:extLst>
          </p:cNvPr>
          <p:cNvSpPr/>
          <p:nvPr/>
        </p:nvSpPr>
        <p:spPr>
          <a:xfrm>
            <a:off x="650240" y="233756"/>
            <a:ext cx="10485119" cy="643517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800" b="1" dirty="0"/>
              <a:t>Program </a:t>
            </a:r>
            <a:r>
              <a:rPr lang="en-US" sz="2800" i="1" dirty="0"/>
              <a:t>(theoretical)</a:t>
            </a:r>
          </a:p>
          <a:p>
            <a:r>
              <a:rPr lang="en-US" dirty="0"/>
              <a:t>9am – 2pm (break time? 15 min 10h30 + 45min at 12h?)</a:t>
            </a:r>
          </a:p>
          <a:p>
            <a:endParaRPr lang="en-US" dirty="0"/>
          </a:p>
          <a:p>
            <a:r>
              <a:rPr lang="en-US" b="1" dirty="0"/>
              <a:t>Day 1: Python basics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Morning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Setting-up Python, VS-code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Python basics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Afternoon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Installing packages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/>
              <a:t>Numpy</a:t>
            </a:r>
            <a:r>
              <a:rPr lang="en-US" dirty="0"/>
              <a:t>, </a:t>
            </a:r>
            <a:r>
              <a:rPr lang="en-US" dirty="0" err="1"/>
              <a:t>scipy</a:t>
            </a:r>
            <a:r>
              <a:rPr lang="en-US" dirty="0"/>
              <a:t> &amp; pandas</a:t>
            </a:r>
          </a:p>
          <a:p>
            <a:endParaRPr lang="en-US" dirty="0"/>
          </a:p>
          <a:p>
            <a:r>
              <a:rPr lang="en-US" b="1" dirty="0"/>
              <a:t>Day2: Advanced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Morning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/>
              <a:t>NeuroKit</a:t>
            </a:r>
            <a:r>
              <a:rPr lang="en-US" dirty="0"/>
              <a:t> &amp; Signal Processing Basics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Afternoon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Packaging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Docstrings</a:t>
            </a:r>
          </a:p>
          <a:p>
            <a:endParaRPr lang="en-US" dirty="0"/>
          </a:p>
          <a:p>
            <a:r>
              <a:rPr lang="en-US" b="1" dirty="0"/>
              <a:t>Day 3: Reproducibility and Packaging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Morning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Posting package on GitHub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Afternoon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On-demand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9C77273-9529-2595-E255-191F28DD8CB4}"/>
              </a:ext>
            </a:extLst>
          </p:cNvPr>
          <p:cNvSpPr/>
          <p:nvPr/>
        </p:nvSpPr>
        <p:spPr>
          <a:xfrm>
            <a:off x="6380175" y="1084829"/>
            <a:ext cx="4954566" cy="4814082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bg1"/>
                </a:solidFill>
              </a:rPr>
              <a:t>Homework</a:t>
            </a:r>
            <a:r>
              <a:rPr lang="en-US" dirty="0"/>
              <a:t>: Create your own accessible and documented Python package to reproduce the creation of descriptive statistics of heart rate (Mean, SD, etc.) given a file containing an ECG signal</a:t>
            </a:r>
          </a:p>
          <a:p>
            <a:endParaRPr lang="en-US" dirty="0"/>
          </a:p>
          <a:p>
            <a:r>
              <a:rPr lang="en-US" b="1" dirty="0"/>
              <a:t>Goal:</a:t>
            </a:r>
          </a:p>
          <a:p>
            <a:pPr marL="285750" indent="-285750">
              <a:buFontTx/>
              <a:buChar char="-"/>
            </a:pPr>
            <a:r>
              <a:rPr lang="en-US" dirty="0"/>
              <a:t>Installation instructions work (I can install)</a:t>
            </a:r>
          </a:p>
          <a:p>
            <a:pPr marL="285750" indent="-285750">
              <a:buFontTx/>
              <a:buChar char="-"/>
            </a:pPr>
            <a:r>
              <a:rPr lang="en-US" dirty="0"/>
              <a:t>Documentation website contains examples that I can run locally</a:t>
            </a:r>
          </a:p>
          <a:p>
            <a:pPr marL="285750" indent="-285750">
              <a:buFontTx/>
              <a:buChar char="-"/>
            </a:pPr>
            <a:r>
              <a:rPr lang="en-US" dirty="0"/>
              <a:t>The functions are documented</a:t>
            </a:r>
          </a:p>
          <a:p>
            <a:r>
              <a:rPr lang="en-US" b="1" dirty="0"/>
              <a:t>Bonus</a:t>
            </a:r>
            <a:r>
              <a:rPr lang="en-US" dirty="0"/>
              <a:t>: </a:t>
            </a:r>
          </a:p>
          <a:p>
            <a:pPr marL="285750" indent="-285750">
              <a:buFontTx/>
              <a:buChar char="-"/>
            </a:pPr>
            <a:r>
              <a:rPr lang="en-US" dirty="0"/>
              <a:t>You leave one typo that you reference in an issue</a:t>
            </a:r>
          </a:p>
          <a:p>
            <a:pPr marL="285750" indent="-285750">
              <a:buFontTx/>
              <a:buChar char="-"/>
            </a:pPr>
            <a:r>
              <a:rPr lang="en-US" dirty="0"/>
              <a:t>Make a Pull Request on a classmate’s package to address that issue</a:t>
            </a:r>
          </a:p>
        </p:txBody>
      </p:sp>
    </p:spTree>
    <p:extLst>
      <p:ext uri="{BB962C8B-B14F-4D97-AF65-F5344CB8AC3E}">
        <p14:creationId xmlns:p14="http://schemas.microsoft.com/office/powerpoint/2010/main" val="2559116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E65629C-92D4-79A2-2F71-A4F6B6308EFF}"/>
              </a:ext>
            </a:extLst>
          </p:cNvPr>
          <p:cNvSpPr/>
          <p:nvPr/>
        </p:nvSpPr>
        <p:spPr>
          <a:xfrm>
            <a:off x="0" y="992259"/>
            <a:ext cx="12192000" cy="288387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marL="1143000" indent="-1143000">
              <a:buFont typeface="Arial" panose="020B0604020202020204" pitchFamily="34" charset="0"/>
              <a:buChar char="•"/>
            </a:pPr>
            <a:r>
              <a:rPr lang="en-US" sz="4400" b="1" dirty="0"/>
              <a:t>Goal: </a:t>
            </a:r>
            <a:r>
              <a:rPr lang="en-US" sz="4400" dirty="0"/>
              <a:t>Create and edit your own test repo</a:t>
            </a:r>
          </a:p>
          <a:p>
            <a:pPr marL="1143000" indent="-1143000">
              <a:buFont typeface="+mj-lt"/>
              <a:buAutoNum type="arabicPeriod"/>
            </a:pPr>
            <a:endParaRPr lang="en-US" sz="2400" dirty="0"/>
          </a:p>
          <a:p>
            <a:pPr marL="1143000" indent="-1143000">
              <a:buFont typeface="+mj-lt"/>
              <a:buAutoNum type="arabicPeriod"/>
            </a:pPr>
            <a:r>
              <a:rPr lang="en-US" sz="2400" dirty="0"/>
              <a:t>Create a new public repo called “</a:t>
            </a:r>
            <a:r>
              <a:rPr lang="en-US" sz="2400" dirty="0" err="1"/>
              <a:t>testrepo</a:t>
            </a:r>
            <a:r>
              <a:rPr lang="en-US" sz="2400" dirty="0"/>
              <a:t>” with a README file</a:t>
            </a:r>
          </a:p>
          <a:p>
            <a:pPr marL="1143000" indent="-1143000">
              <a:buFont typeface="+mj-lt"/>
              <a:buAutoNum type="arabicPeriod"/>
            </a:pPr>
            <a:r>
              <a:rPr lang="en-US" sz="2400" dirty="0"/>
              <a:t>Edit the file in the browser</a:t>
            </a:r>
          </a:p>
          <a:p>
            <a:pPr marL="1143000" indent="-1143000">
              <a:buFont typeface="+mj-lt"/>
              <a:buAutoNum type="arabicPeriod"/>
            </a:pPr>
            <a:r>
              <a:rPr lang="en-US" sz="2400" dirty="0"/>
              <a:t>Commit the change</a:t>
            </a:r>
            <a:endParaRPr lang="en-US" sz="4000" dirty="0"/>
          </a:p>
          <a:p>
            <a:pPr marL="1143000" indent="-1143000" algn="ctr">
              <a:buFont typeface="Wingdings" panose="05000000000000000000" pitchFamily="2" charset="2"/>
              <a:buChar char="ü"/>
            </a:pPr>
            <a:endParaRPr lang="en-US" sz="44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8891953-79C3-7A6D-1596-BD9DEC8BA58D}"/>
              </a:ext>
            </a:extLst>
          </p:cNvPr>
          <p:cNvSpPr/>
          <p:nvPr/>
        </p:nvSpPr>
        <p:spPr>
          <a:xfrm>
            <a:off x="0" y="0"/>
            <a:ext cx="4544841" cy="51910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800" b="1" dirty="0" err="1">
                <a:solidFill>
                  <a:schemeClr val="bg1"/>
                </a:solidFill>
              </a:rPr>
              <a:t>Exercice</a:t>
            </a:r>
            <a:r>
              <a:rPr lang="en-US" sz="2800" b="1" dirty="0">
                <a:solidFill>
                  <a:schemeClr val="bg1"/>
                </a:solidFill>
              </a:rPr>
              <a:t> time 💪 (5 min)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4BEEE6-B2E7-B4C3-76B1-4C9DBC9A8B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659" y="3876136"/>
            <a:ext cx="3406435" cy="22709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7C52F9E-79BE-8589-3190-AF28DAD466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0986" y="3270738"/>
            <a:ext cx="2688186" cy="33101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FBEEB21-2AEC-29BD-18F3-662232F9F2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90716" y="2495744"/>
            <a:ext cx="4300310" cy="13803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3855BDA-F543-6A94-5384-51460B2231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90716" y="4063666"/>
            <a:ext cx="4392896" cy="26319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34E4132-3092-BCF8-3C44-277C84C1AA13}"/>
              </a:ext>
            </a:extLst>
          </p:cNvPr>
          <p:cNvCxnSpPr>
            <a:cxnSpLocks/>
          </p:cNvCxnSpPr>
          <p:nvPr/>
        </p:nvCxnSpPr>
        <p:spPr>
          <a:xfrm>
            <a:off x="3404537" y="5446644"/>
            <a:ext cx="906449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CC6FF3A-7943-B72B-FEA5-57FBA1E51235}"/>
              </a:ext>
            </a:extLst>
          </p:cNvPr>
          <p:cNvCxnSpPr>
            <a:cxnSpLocks/>
          </p:cNvCxnSpPr>
          <p:nvPr/>
        </p:nvCxnSpPr>
        <p:spPr>
          <a:xfrm flipV="1">
            <a:off x="6567777" y="3554233"/>
            <a:ext cx="985962" cy="509433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0BAD15D-1CA0-517C-AA23-3EBE25E4139C}"/>
              </a:ext>
            </a:extLst>
          </p:cNvPr>
          <p:cNvCxnSpPr>
            <a:cxnSpLocks/>
          </p:cNvCxnSpPr>
          <p:nvPr/>
        </p:nvCxnSpPr>
        <p:spPr>
          <a:xfrm>
            <a:off x="9511085" y="3655111"/>
            <a:ext cx="0" cy="81711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211836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F8FA3DB-D230-6BDD-9B1D-7C1BFEDFC352}"/>
              </a:ext>
            </a:extLst>
          </p:cNvPr>
          <p:cNvSpPr/>
          <p:nvPr/>
        </p:nvSpPr>
        <p:spPr>
          <a:xfrm>
            <a:off x="162404" y="700285"/>
            <a:ext cx="6155730" cy="32707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/>
              <a:t>Desktop GitHub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Install GitHub </a:t>
            </a:r>
            <a:r>
              <a:rPr lang="en-US" dirty="0" err="1">
                <a:solidFill>
                  <a:schemeClr val="tx1"/>
                </a:solidFill>
              </a:rPr>
              <a:t>destop</a:t>
            </a:r>
            <a:r>
              <a:rPr lang="en-US" dirty="0">
                <a:solidFill>
                  <a:schemeClr val="tx1"/>
                </a:solidFill>
              </a:rPr>
              <a:t> (</a:t>
            </a:r>
            <a:r>
              <a:rPr lang="en-US" dirty="0">
                <a:solidFill>
                  <a:schemeClr val="tx1"/>
                </a:solidFill>
                <a:hlinkClick r:id="rId2"/>
              </a:rPr>
              <a:t>https://desktop.github.com/</a:t>
            </a:r>
            <a:r>
              <a:rPr lang="en-US" dirty="0">
                <a:solidFill>
                  <a:schemeClr val="tx1"/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F0000"/>
                </a:solidFill>
              </a:rPr>
              <a:t>Never use the git commands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Start and Sign 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You can “clone” a repo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= download it from GitHub.com to your machine locally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Go to “Clone Repository”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50903B8-9549-E718-B78D-A0EA7F6AC3BF}"/>
              </a:ext>
            </a:extLst>
          </p:cNvPr>
          <p:cNvSpPr/>
          <p:nvPr/>
        </p:nvSpPr>
        <p:spPr>
          <a:xfrm>
            <a:off x="0" y="0"/>
            <a:ext cx="4544841" cy="51910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GitHub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17EF42-F75B-12E3-8128-4E6B36AD55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4426" y="502361"/>
            <a:ext cx="5904946" cy="413048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1F00844-D49D-38AA-6B53-1EF69526D3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111" y="4168949"/>
            <a:ext cx="7757832" cy="22709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17701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55779C2-D076-F6FD-BCA2-F2ED4378BD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3967" y="259553"/>
            <a:ext cx="3314987" cy="275867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F8FA3DB-D230-6BDD-9B1D-7C1BFEDFC352}"/>
              </a:ext>
            </a:extLst>
          </p:cNvPr>
          <p:cNvSpPr/>
          <p:nvPr/>
        </p:nvSpPr>
        <p:spPr>
          <a:xfrm>
            <a:off x="412047" y="708658"/>
            <a:ext cx="10339753" cy="32707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/>
              <a:t>GitHub on </a:t>
            </a:r>
            <a:r>
              <a:rPr lang="en-US" b="1" dirty="0" err="1"/>
              <a:t>VScode</a:t>
            </a: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Install git (</a:t>
            </a:r>
            <a:r>
              <a:rPr lang="en-US" dirty="0">
                <a:solidFill>
                  <a:srgbClr val="0070C0"/>
                </a:solidFill>
              </a:rPr>
              <a:t>https://git-scm.com/download</a:t>
            </a:r>
            <a:r>
              <a:rPr lang="en-US" dirty="0">
                <a:solidFill>
                  <a:schemeClr val="tx1"/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GitHub Pull Requests and Issues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Go to “Clone Repository” (clone from GitHub)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Sign 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r>
              <a:rPr lang="en-US" b="1" dirty="0">
                <a:solidFill>
                  <a:schemeClr val="tx1"/>
                </a:solidFill>
              </a:rPr>
              <a:t>GitHub locally: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You can “clone” a repo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= download it from GitHub to your machine locally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10F46E-95DD-4546-28D1-B007806D5F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3967" y="3106294"/>
            <a:ext cx="3535986" cy="97544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50903B8-9549-E718-B78D-A0EA7F6AC3BF}"/>
              </a:ext>
            </a:extLst>
          </p:cNvPr>
          <p:cNvSpPr/>
          <p:nvPr/>
        </p:nvSpPr>
        <p:spPr>
          <a:xfrm>
            <a:off x="0" y="0"/>
            <a:ext cx="4544841" cy="51910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GitHub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B74AD35-E937-59C0-9B2C-8E39798AFE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3364" y="3847513"/>
            <a:ext cx="2578112" cy="2876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83942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E65629C-92D4-79A2-2F71-A4F6B6308EFF}"/>
              </a:ext>
            </a:extLst>
          </p:cNvPr>
          <p:cNvSpPr/>
          <p:nvPr/>
        </p:nvSpPr>
        <p:spPr>
          <a:xfrm>
            <a:off x="0" y="992259"/>
            <a:ext cx="12192000" cy="352698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marL="1143000" indent="-1143000">
              <a:buFont typeface="Arial" panose="020B0604020202020204" pitchFamily="34" charset="0"/>
              <a:buChar char="•"/>
            </a:pPr>
            <a:r>
              <a:rPr lang="en-US" sz="4400" b="1" dirty="0"/>
              <a:t>Goal: </a:t>
            </a:r>
            <a:r>
              <a:rPr lang="en-US" sz="4400" dirty="0"/>
              <a:t>Create, clone and edit your own test repo</a:t>
            </a:r>
          </a:p>
          <a:p>
            <a:pPr marL="1143000" indent="-1143000">
              <a:buFont typeface="+mj-lt"/>
              <a:buAutoNum type="arabicPeriod"/>
            </a:pPr>
            <a:endParaRPr lang="en-US" sz="2400" dirty="0"/>
          </a:p>
          <a:p>
            <a:pPr marL="1143000" indent="-1143000">
              <a:buFont typeface="+mj-lt"/>
              <a:buAutoNum type="arabicPeriod"/>
            </a:pPr>
            <a:r>
              <a:rPr lang="en-US" sz="2400" dirty="0"/>
              <a:t>Clone your “</a:t>
            </a:r>
            <a:r>
              <a:rPr lang="en-US" sz="2400" dirty="0" err="1"/>
              <a:t>testrepo</a:t>
            </a:r>
            <a:r>
              <a:rPr lang="en-US" sz="2400" dirty="0"/>
              <a:t>” locally, and save it somewhere (e.g., desktop)</a:t>
            </a:r>
          </a:p>
          <a:p>
            <a:pPr marL="1143000" indent="-1143000">
              <a:buFont typeface="+mj-lt"/>
              <a:buAutoNum type="arabicPeriod"/>
            </a:pPr>
            <a:r>
              <a:rPr lang="en-US" sz="2400" dirty="0"/>
              <a:t>Open the folder</a:t>
            </a:r>
          </a:p>
          <a:p>
            <a:pPr marL="1143000" indent="-1143000">
              <a:buFont typeface="+mj-lt"/>
              <a:buAutoNum type="arabicPeriod"/>
            </a:pPr>
            <a:r>
              <a:rPr lang="en-US" sz="2400" dirty="0"/>
              <a:t>Edit the README.md locally (e.g., with VS code)</a:t>
            </a:r>
          </a:p>
          <a:p>
            <a:pPr marL="1143000" indent="-1143000">
              <a:buFont typeface="+mj-lt"/>
              <a:buAutoNum type="arabicPeriod"/>
            </a:pPr>
            <a:r>
              <a:rPr lang="en-US" sz="2400" dirty="0"/>
              <a:t>Commit (= record the changes)</a:t>
            </a:r>
          </a:p>
          <a:p>
            <a:pPr marL="1143000" indent="-1143000">
              <a:buFont typeface="+mj-lt"/>
              <a:buAutoNum type="arabicPeriod"/>
            </a:pPr>
            <a:r>
              <a:rPr lang="en-US" sz="2400" dirty="0"/>
              <a:t>Push (upload to GitHub.com)</a:t>
            </a:r>
          </a:p>
          <a:p>
            <a:pPr marL="1143000" indent="-1143000">
              <a:buFont typeface="+mj-lt"/>
              <a:buAutoNum type="arabicPeriod"/>
            </a:pPr>
            <a:endParaRPr lang="en-US" sz="4000" dirty="0"/>
          </a:p>
          <a:p>
            <a:pPr marL="1143000" indent="-1143000" algn="ctr">
              <a:buFont typeface="Wingdings" panose="05000000000000000000" pitchFamily="2" charset="2"/>
              <a:buChar char="ü"/>
            </a:pPr>
            <a:endParaRPr lang="en-US" sz="44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8891953-79C3-7A6D-1596-BD9DEC8BA58D}"/>
              </a:ext>
            </a:extLst>
          </p:cNvPr>
          <p:cNvSpPr/>
          <p:nvPr/>
        </p:nvSpPr>
        <p:spPr>
          <a:xfrm>
            <a:off x="0" y="0"/>
            <a:ext cx="4544841" cy="51910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800" b="1" dirty="0" err="1">
                <a:solidFill>
                  <a:schemeClr val="bg1"/>
                </a:solidFill>
              </a:rPr>
              <a:t>Exercice</a:t>
            </a:r>
            <a:r>
              <a:rPr lang="en-US" sz="2800" b="1" dirty="0">
                <a:solidFill>
                  <a:schemeClr val="bg1"/>
                </a:solidFill>
              </a:rPr>
              <a:t> time 💪 (5 min)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DE9D72-F12C-1ED9-C4EA-7014A38CC0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403" y="3705307"/>
            <a:ext cx="3090515" cy="304875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ED80D6E-DFA4-55AD-4ECC-AD1F506AEE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7836" y="3635511"/>
            <a:ext cx="4432590" cy="3061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10095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E65629C-92D4-79A2-2F71-A4F6B6308EFF}"/>
              </a:ext>
            </a:extLst>
          </p:cNvPr>
          <p:cNvSpPr/>
          <p:nvPr/>
        </p:nvSpPr>
        <p:spPr>
          <a:xfrm>
            <a:off x="0" y="992259"/>
            <a:ext cx="12192000" cy="352698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marL="1143000" indent="-1143000">
              <a:buFont typeface="Arial" panose="020B0604020202020204" pitchFamily="34" charset="0"/>
              <a:buChar char="•"/>
            </a:pPr>
            <a:r>
              <a:rPr lang="en-US" sz="4400" b="1" dirty="0"/>
              <a:t>Goal: </a:t>
            </a:r>
            <a:r>
              <a:rPr lang="en-US" sz="4400" dirty="0"/>
              <a:t>Create, clone and edit your own test repo</a:t>
            </a:r>
          </a:p>
          <a:p>
            <a:pPr marL="1143000" indent="-1143000">
              <a:buFont typeface="+mj-lt"/>
              <a:buAutoNum type="arabicPeriod"/>
            </a:pPr>
            <a:endParaRPr lang="en-US" sz="2400" dirty="0"/>
          </a:p>
          <a:p>
            <a:pPr marL="1143000" indent="-1143000">
              <a:buFont typeface="+mj-lt"/>
              <a:buAutoNum type="arabicPeriod"/>
            </a:pPr>
            <a:r>
              <a:rPr lang="en-US" sz="2400" dirty="0"/>
              <a:t>Create a new repo called “</a:t>
            </a:r>
            <a:r>
              <a:rPr lang="en-US" sz="2400" dirty="0" err="1"/>
              <a:t>testrepo</a:t>
            </a:r>
            <a:r>
              <a:rPr lang="en-US" sz="2400" dirty="0"/>
              <a:t>” with a README file</a:t>
            </a:r>
          </a:p>
          <a:p>
            <a:pPr marL="1143000" indent="-1143000">
              <a:buFont typeface="+mj-lt"/>
              <a:buAutoNum type="arabicPeriod"/>
            </a:pPr>
            <a:r>
              <a:rPr lang="en-US" sz="2400" dirty="0"/>
              <a:t>Clone it from VS code, and save it somewhere (e.g., desktop)</a:t>
            </a:r>
          </a:p>
          <a:p>
            <a:pPr marL="1143000" indent="-1143000">
              <a:buFont typeface="+mj-lt"/>
              <a:buAutoNum type="arabicPeriod"/>
            </a:pPr>
            <a:r>
              <a:rPr lang="en-US" sz="2400" dirty="0"/>
              <a:t>Open the folder in </a:t>
            </a:r>
            <a:r>
              <a:rPr lang="en-US" sz="2400" dirty="0" err="1"/>
              <a:t>Vscode</a:t>
            </a:r>
            <a:endParaRPr lang="en-US" sz="2400" dirty="0"/>
          </a:p>
          <a:p>
            <a:pPr marL="1143000" indent="-1143000">
              <a:buFont typeface="+mj-lt"/>
              <a:buAutoNum type="arabicPeriod"/>
            </a:pPr>
            <a:r>
              <a:rPr lang="en-US" sz="2400" dirty="0"/>
              <a:t>Edit the README locally</a:t>
            </a:r>
          </a:p>
          <a:p>
            <a:pPr marL="1143000" indent="-1143000">
              <a:buFont typeface="+mj-lt"/>
              <a:buAutoNum type="arabicPeriod"/>
            </a:pPr>
            <a:r>
              <a:rPr lang="en-US" sz="2400" dirty="0"/>
              <a:t>Commit</a:t>
            </a:r>
          </a:p>
          <a:p>
            <a:pPr marL="1143000" indent="-1143000">
              <a:buFont typeface="+mj-lt"/>
              <a:buAutoNum type="arabicPeriod"/>
            </a:pPr>
            <a:endParaRPr lang="en-US" sz="4000" dirty="0"/>
          </a:p>
          <a:p>
            <a:pPr marL="1143000" indent="-1143000" algn="ctr">
              <a:buFont typeface="Wingdings" panose="05000000000000000000" pitchFamily="2" charset="2"/>
              <a:buChar char="ü"/>
            </a:pPr>
            <a:endParaRPr lang="en-US" sz="44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8891953-79C3-7A6D-1596-BD9DEC8BA58D}"/>
              </a:ext>
            </a:extLst>
          </p:cNvPr>
          <p:cNvSpPr/>
          <p:nvPr/>
        </p:nvSpPr>
        <p:spPr>
          <a:xfrm>
            <a:off x="0" y="0"/>
            <a:ext cx="4544841" cy="51910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800" b="1" dirty="0" err="1">
                <a:solidFill>
                  <a:schemeClr val="bg1"/>
                </a:solidFill>
              </a:rPr>
              <a:t>Exercice</a:t>
            </a:r>
            <a:r>
              <a:rPr lang="en-US" sz="2800" b="1" dirty="0">
                <a:solidFill>
                  <a:schemeClr val="bg1"/>
                </a:solidFill>
              </a:rPr>
              <a:t> time 💪 (2 min)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4BEEE6-B2E7-B4C3-76B1-4C9DBC9A8B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659" y="3876136"/>
            <a:ext cx="3406435" cy="22709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7C52F9E-79BE-8589-3190-AF28DAD466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0986" y="3270738"/>
            <a:ext cx="2688186" cy="33101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8B1229B-F1B6-9B65-D8C2-551A5B851E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54133" y="2883877"/>
            <a:ext cx="3912552" cy="3721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75885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F8FA3DB-D230-6BDD-9B1D-7C1BFEDFC352}"/>
              </a:ext>
            </a:extLst>
          </p:cNvPr>
          <p:cNvSpPr/>
          <p:nvPr/>
        </p:nvSpPr>
        <p:spPr>
          <a:xfrm>
            <a:off x="126916" y="350161"/>
            <a:ext cx="10339753" cy="38737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Cannot do “direct push” on repos that are not yours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/>
                </a:solidFill>
              </a:rPr>
              <a:t>Need to create a </a:t>
            </a:r>
            <a:r>
              <a:rPr lang="en-US" b="1" dirty="0">
                <a:solidFill>
                  <a:schemeClr val="tx1"/>
                </a:solidFill>
              </a:rPr>
              <a:t>Pull Request (PR)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b="1" dirty="0">
              <a:solidFill>
                <a:schemeClr val="tx1"/>
              </a:solidFill>
            </a:endParaRPr>
          </a:p>
          <a:p>
            <a:r>
              <a:rPr lang="en-US" b="1" dirty="0">
                <a:solidFill>
                  <a:schemeClr val="tx1"/>
                </a:solidFill>
              </a:rPr>
              <a:t>Forking:</a:t>
            </a: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If repo is not yours, you first “fork” it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(copy and create your own personal version)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50903B8-9549-E718-B78D-A0EA7F6AC3BF}"/>
              </a:ext>
            </a:extLst>
          </p:cNvPr>
          <p:cNvSpPr/>
          <p:nvPr/>
        </p:nvSpPr>
        <p:spPr>
          <a:xfrm>
            <a:off x="0" y="0"/>
            <a:ext cx="4544841" cy="51910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GitHub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C7407F-12F1-2296-0524-6BC5E6B063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3674" y="242258"/>
            <a:ext cx="4625741" cy="12574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3696E33-04F9-B891-2593-B4CA45EFE6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8756" y="1583716"/>
            <a:ext cx="4295576" cy="26401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EB9F222-5FF2-8D00-C3F0-B180FB0DB9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7854" y="4522722"/>
            <a:ext cx="3398815" cy="18518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A8A426C-7959-2B49-D72B-468CE97F57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28269" y="4294736"/>
            <a:ext cx="2791756" cy="2307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CB5C57B-DA3D-FB56-EBC8-E83CBB845ED3}"/>
              </a:ext>
            </a:extLst>
          </p:cNvPr>
          <p:cNvCxnSpPr>
            <a:cxnSpLocks/>
          </p:cNvCxnSpPr>
          <p:nvPr/>
        </p:nvCxnSpPr>
        <p:spPr>
          <a:xfrm flipH="1">
            <a:off x="10185621" y="1266728"/>
            <a:ext cx="193071" cy="536714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44D2738-A376-4319-CF8E-E6A6885497B4}"/>
              </a:ext>
            </a:extLst>
          </p:cNvPr>
          <p:cNvCxnSpPr>
            <a:cxnSpLocks/>
          </p:cNvCxnSpPr>
          <p:nvPr/>
        </p:nvCxnSpPr>
        <p:spPr>
          <a:xfrm flipH="1">
            <a:off x="9646258" y="4154156"/>
            <a:ext cx="193071" cy="536714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523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F8FA3DB-D230-6BDD-9B1D-7C1BFEDFC352}"/>
              </a:ext>
            </a:extLst>
          </p:cNvPr>
          <p:cNvSpPr/>
          <p:nvPr/>
        </p:nvSpPr>
        <p:spPr>
          <a:xfrm>
            <a:off x="126916" y="326307"/>
            <a:ext cx="10339753" cy="32707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1"/>
                </a:solidFill>
              </a:rPr>
              <a:t>Pull Request (PR):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Clone the forked repo locally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Make changes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Commit &amp; push </a:t>
            </a:r>
            <a:r>
              <a:rPr lang="en-US" b="1" dirty="0">
                <a:solidFill>
                  <a:srgbClr val="FF0000"/>
                </a:solidFill>
              </a:rPr>
              <a:t>(= to your own fork)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Your fork becomes “</a:t>
            </a:r>
            <a:r>
              <a:rPr lang="en-US" b="1" dirty="0">
                <a:solidFill>
                  <a:schemeClr val="tx1"/>
                </a:solidFill>
              </a:rPr>
              <a:t>ahead</a:t>
            </a:r>
            <a:r>
              <a:rPr lang="en-US" dirty="0">
                <a:solidFill>
                  <a:schemeClr val="tx1"/>
                </a:solidFill>
              </a:rPr>
              <a:t>” of the </a:t>
            </a:r>
            <a:r>
              <a:rPr lang="en-US" b="1" dirty="0">
                <a:solidFill>
                  <a:schemeClr val="tx1"/>
                </a:solidFill>
              </a:rPr>
              <a:t>base</a:t>
            </a:r>
            <a:r>
              <a:rPr lang="en-US" dirty="0">
                <a:solidFill>
                  <a:schemeClr val="tx1"/>
                </a:solidFill>
              </a:rPr>
              <a:t> repo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Branch -&gt; create Pull Request -&gt; </a:t>
            </a:r>
            <a:r>
              <a:rPr lang="en-US" dirty="0" err="1">
                <a:solidFill>
                  <a:schemeClr val="tx1"/>
                </a:solidFill>
              </a:rPr>
              <a:t>Github</a:t>
            </a:r>
            <a:endParaRPr lang="en-US" dirty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Verify the </a:t>
            </a:r>
            <a:r>
              <a:rPr lang="en-US" b="1" dirty="0">
                <a:solidFill>
                  <a:schemeClr val="tx1"/>
                </a:solidFill>
              </a:rPr>
              <a:t>branches </a:t>
            </a:r>
            <a:r>
              <a:rPr lang="en-US" dirty="0">
                <a:solidFill>
                  <a:schemeClr val="tx1"/>
                </a:solidFill>
              </a:rPr>
              <a:t>and</a:t>
            </a:r>
            <a:r>
              <a:rPr lang="en-US" b="1" dirty="0">
                <a:solidFill>
                  <a:schemeClr val="tx1"/>
                </a:solidFill>
              </a:rPr>
              <a:t> changes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Add a title and some comments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Create PR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50903B8-9549-E718-B78D-A0EA7F6AC3BF}"/>
              </a:ext>
            </a:extLst>
          </p:cNvPr>
          <p:cNvSpPr/>
          <p:nvPr/>
        </p:nvSpPr>
        <p:spPr>
          <a:xfrm>
            <a:off x="0" y="0"/>
            <a:ext cx="4544841" cy="51910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GitHub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78B187E-A8AE-8602-AD39-D33BFA08B3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1531" y="259553"/>
            <a:ext cx="5153313" cy="35042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72FADFE-76D8-2C05-693B-E8604587B7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2130" y="2997642"/>
            <a:ext cx="4849481" cy="31872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B9DBCCC-521D-AB98-F359-ECF997C72D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156" y="3429000"/>
            <a:ext cx="4108377" cy="27998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79888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F8FA3DB-D230-6BDD-9B1D-7C1BFEDFC352}"/>
              </a:ext>
            </a:extLst>
          </p:cNvPr>
          <p:cNvSpPr/>
          <p:nvPr/>
        </p:nvSpPr>
        <p:spPr>
          <a:xfrm>
            <a:off x="126916" y="326307"/>
            <a:ext cx="10339753" cy="32707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1"/>
                </a:solidFill>
              </a:rPr>
              <a:t>Merging Pull Request (PR):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The owner can then review, comment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And </a:t>
            </a:r>
            <a:r>
              <a:rPr lang="en-US" b="1" dirty="0">
                <a:solidFill>
                  <a:schemeClr val="tx1"/>
                </a:solidFill>
              </a:rPr>
              <a:t>merge </a:t>
            </a:r>
            <a:r>
              <a:rPr lang="en-US" dirty="0">
                <a:solidFill>
                  <a:schemeClr val="tx1"/>
                </a:solidFill>
              </a:rPr>
              <a:t>the PR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Congrats 🥳 you have become a contributor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solidFill>
                <a:schemeClr val="tx1"/>
              </a:solidFill>
            </a:endParaRPr>
          </a:p>
          <a:p>
            <a:r>
              <a:rPr lang="en-US" b="1" dirty="0">
                <a:solidFill>
                  <a:schemeClr val="tx1"/>
                </a:solidFill>
              </a:rPr>
              <a:t>Watch the demo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50903B8-9549-E718-B78D-A0EA7F6AC3BF}"/>
              </a:ext>
            </a:extLst>
          </p:cNvPr>
          <p:cNvSpPr/>
          <p:nvPr/>
        </p:nvSpPr>
        <p:spPr>
          <a:xfrm>
            <a:off x="0" y="0"/>
            <a:ext cx="4544841" cy="51910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GitHub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35E500-FE63-B84E-4BCB-481C3646A7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9472" y="771276"/>
            <a:ext cx="4887067" cy="50610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5349246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E65629C-92D4-79A2-2F71-A4F6B6308EF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marL="1143000" indent="-1143000">
              <a:buFont typeface="Arial" panose="020B0604020202020204" pitchFamily="34" charset="0"/>
              <a:buChar char="•"/>
            </a:pPr>
            <a:r>
              <a:rPr lang="en-US" sz="4400" b="1" dirty="0"/>
              <a:t>Goal: </a:t>
            </a:r>
            <a:r>
              <a:rPr lang="en-US" sz="4400" dirty="0"/>
              <a:t>Create a Pull Request (PR):</a:t>
            </a:r>
          </a:p>
          <a:p>
            <a:pPr marL="1143000" indent="-1143000" algn="ctr">
              <a:buFont typeface="Wingdings" panose="05000000000000000000" pitchFamily="2" charset="2"/>
              <a:buChar char="ü"/>
            </a:pPr>
            <a:endParaRPr lang="en-US" sz="4400" dirty="0"/>
          </a:p>
          <a:p>
            <a:pPr marL="1143000" indent="-1143000">
              <a:buFont typeface="Wingdings" panose="05000000000000000000" pitchFamily="2" charset="2"/>
              <a:buChar char="ü"/>
            </a:pPr>
            <a:r>
              <a:rPr lang="en-US" sz="3200" dirty="0"/>
              <a:t>Fork /</a:t>
            </a:r>
            <a:r>
              <a:rPr lang="en-US" sz="3200" dirty="0" err="1"/>
              <a:t>DominiqueMakowski</a:t>
            </a:r>
            <a:r>
              <a:rPr lang="en-US" sz="3200" dirty="0"/>
              <a:t>/teaching</a:t>
            </a:r>
          </a:p>
          <a:p>
            <a:pPr marL="1143000" indent="-1143000">
              <a:buFont typeface="Wingdings" panose="05000000000000000000" pitchFamily="2" charset="2"/>
              <a:buChar char="ü"/>
            </a:pPr>
            <a:r>
              <a:rPr lang="en-US" sz="3200" dirty="0"/>
              <a:t>Clone it locally </a:t>
            </a:r>
          </a:p>
          <a:p>
            <a:pPr marL="1143000" indent="-1143000">
              <a:buFont typeface="Wingdings" panose="05000000000000000000" pitchFamily="2" charset="2"/>
              <a:buChar char="ü"/>
            </a:pPr>
            <a:r>
              <a:rPr lang="en-US" sz="3200" dirty="0"/>
              <a:t>Delete the line that is assigned to you</a:t>
            </a:r>
          </a:p>
          <a:p>
            <a:pPr marL="1143000" indent="-1143000">
              <a:buFont typeface="Wingdings" panose="05000000000000000000" pitchFamily="2" charset="2"/>
              <a:buChar char="ü"/>
            </a:pPr>
            <a:r>
              <a:rPr lang="en-US" sz="3200" dirty="0"/>
              <a:t>Make a PR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8891953-79C3-7A6D-1596-BD9DEC8BA58D}"/>
              </a:ext>
            </a:extLst>
          </p:cNvPr>
          <p:cNvSpPr/>
          <p:nvPr/>
        </p:nvSpPr>
        <p:spPr>
          <a:xfrm>
            <a:off x="0" y="0"/>
            <a:ext cx="4544841" cy="51910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800" b="1" dirty="0" err="1">
                <a:solidFill>
                  <a:schemeClr val="bg1"/>
                </a:solidFill>
              </a:rPr>
              <a:t>Exercice</a:t>
            </a:r>
            <a:r>
              <a:rPr lang="en-US" sz="2800" b="1" dirty="0">
                <a:solidFill>
                  <a:schemeClr val="bg1"/>
                </a:solidFill>
              </a:rPr>
              <a:t> time 💪 (15 min)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752050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E65629C-92D4-79A2-2F71-A4F6B6308EFF}"/>
              </a:ext>
            </a:extLst>
          </p:cNvPr>
          <p:cNvSpPr/>
          <p:nvPr/>
        </p:nvSpPr>
        <p:spPr>
          <a:xfrm>
            <a:off x="397565" y="0"/>
            <a:ext cx="11266998" cy="6858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marL="1143000" indent="-1143000">
              <a:buFont typeface="Arial" panose="020B0604020202020204" pitchFamily="34" charset="0"/>
              <a:buChar char="•"/>
            </a:pPr>
            <a:r>
              <a:rPr lang="en-US" sz="4400" b="1" dirty="0"/>
              <a:t>Goal: </a:t>
            </a:r>
            <a:r>
              <a:rPr lang="en-US" sz="4400" dirty="0"/>
              <a:t>Create another Pull Request (PR):</a:t>
            </a:r>
          </a:p>
          <a:p>
            <a:pPr marL="1143000" indent="-1143000" algn="ctr">
              <a:buFont typeface="Wingdings" panose="05000000000000000000" pitchFamily="2" charset="2"/>
              <a:buChar char="ü"/>
            </a:pPr>
            <a:endParaRPr lang="en-US" sz="4400" dirty="0"/>
          </a:p>
          <a:p>
            <a:pPr marL="1143000" indent="-1143000">
              <a:buFont typeface="Wingdings" panose="05000000000000000000" pitchFamily="2" charset="2"/>
              <a:buChar char="ü"/>
            </a:pPr>
            <a:r>
              <a:rPr lang="en-US" sz="3200" dirty="0"/>
              <a:t>Add something to the README of the </a:t>
            </a:r>
            <a:r>
              <a:rPr lang="en-US" sz="3200" dirty="0" err="1"/>
              <a:t>testrepo</a:t>
            </a:r>
            <a:r>
              <a:rPr lang="en-US" sz="3200" dirty="0"/>
              <a:t> of another person</a:t>
            </a:r>
          </a:p>
          <a:p>
            <a:endParaRPr lang="en-US" sz="3200" dirty="0">
              <a:solidFill>
                <a:srgbClr val="0070C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1"/>
                </a:solidFill>
              </a:rPr>
              <a:t>Example: Breakout room with person A, B &amp; C</a:t>
            </a:r>
          </a:p>
          <a:p>
            <a:r>
              <a:rPr lang="en-US" sz="3200" b="1" dirty="0">
                <a:solidFill>
                  <a:schemeClr val="tx1"/>
                </a:solidFill>
              </a:rPr>
              <a:t>A -&gt; B, B -&gt; C, C -&gt; 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1"/>
                </a:solidFill>
              </a:rPr>
              <a:t>First team that finishes wins all my gratitude</a:t>
            </a:r>
          </a:p>
          <a:p>
            <a:pPr marL="1143000" indent="-1143000">
              <a:buFont typeface="Wingdings" panose="05000000000000000000" pitchFamily="2" charset="2"/>
              <a:buChar char="ü"/>
            </a:pPr>
            <a:endParaRPr lang="en-US" sz="32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8891953-79C3-7A6D-1596-BD9DEC8BA58D}"/>
              </a:ext>
            </a:extLst>
          </p:cNvPr>
          <p:cNvSpPr/>
          <p:nvPr/>
        </p:nvSpPr>
        <p:spPr>
          <a:xfrm>
            <a:off x="0" y="0"/>
            <a:ext cx="4544841" cy="51910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800" b="1" dirty="0" err="1">
                <a:solidFill>
                  <a:schemeClr val="bg1"/>
                </a:solidFill>
              </a:rPr>
              <a:t>Exercice</a:t>
            </a:r>
            <a:r>
              <a:rPr lang="en-US" sz="2800" b="1" dirty="0">
                <a:solidFill>
                  <a:schemeClr val="bg1"/>
                </a:solidFill>
              </a:rPr>
              <a:t> time 💪 (10 min)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91456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E65629C-92D4-79A2-2F71-A4F6B6308EF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9600" b="1" dirty="0"/>
              <a:t>Basic Python</a:t>
            </a:r>
            <a:endParaRPr lang="en-US" sz="9600" b="1" dirty="0"/>
          </a:p>
        </p:txBody>
      </p:sp>
    </p:spTree>
    <p:extLst>
      <p:ext uri="{BB962C8B-B14F-4D97-AF65-F5344CB8AC3E}">
        <p14:creationId xmlns:p14="http://schemas.microsoft.com/office/powerpoint/2010/main" val="400216253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E65629C-92D4-79A2-2F71-A4F6B6308EF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9600" b="1" dirty="0" err="1"/>
              <a:t>Jupyter</a:t>
            </a:r>
            <a:r>
              <a:rPr lang="fr-FR" sz="9600" b="1" dirty="0"/>
              <a:t> notebooks</a:t>
            </a:r>
            <a:endParaRPr lang="en-US" sz="9600" b="1" dirty="0"/>
          </a:p>
        </p:txBody>
      </p:sp>
    </p:spTree>
    <p:extLst>
      <p:ext uri="{BB962C8B-B14F-4D97-AF65-F5344CB8AC3E}">
        <p14:creationId xmlns:p14="http://schemas.microsoft.com/office/powerpoint/2010/main" val="298661611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87051CB-134F-1B2A-F7FE-11DE411525A8}"/>
              </a:ext>
            </a:extLst>
          </p:cNvPr>
          <p:cNvSpPr/>
          <p:nvPr/>
        </p:nvSpPr>
        <p:spPr>
          <a:xfrm>
            <a:off x="246185" y="1582614"/>
            <a:ext cx="10339753" cy="32707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br>
              <a:rPr lang="en-US" b="1" dirty="0">
                <a:solidFill>
                  <a:schemeClr val="tx1"/>
                </a:solidFill>
              </a:rPr>
            </a:br>
            <a:r>
              <a:rPr lang="en-US" b="1" dirty="0">
                <a:solidFill>
                  <a:schemeClr val="tx1"/>
                </a:solidFill>
              </a:rPr>
              <a:t>Create notebook: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New file -&gt; </a:t>
            </a:r>
            <a:r>
              <a:rPr lang="en-US" dirty="0" err="1">
                <a:solidFill>
                  <a:schemeClr val="tx1"/>
                </a:solidFill>
              </a:rPr>
              <a:t>Notebok</a:t>
            </a:r>
            <a:r>
              <a:rPr lang="en-US" dirty="0">
                <a:solidFill>
                  <a:schemeClr val="tx1"/>
                </a:solidFill>
              </a:rPr>
              <a:t> (*.</a:t>
            </a:r>
            <a:r>
              <a:rPr lang="en-US" dirty="0" err="1">
                <a:solidFill>
                  <a:schemeClr val="tx1"/>
                </a:solidFill>
              </a:rPr>
              <a:t>ipynb</a:t>
            </a:r>
            <a:r>
              <a:rPr lang="en-US" dirty="0">
                <a:solidFill>
                  <a:schemeClr val="tx1"/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Notebooks mix cells with text (in markdown) with 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1960D21-77E7-29A4-CB18-AD0146A829F3}"/>
              </a:ext>
            </a:extLst>
          </p:cNvPr>
          <p:cNvSpPr/>
          <p:nvPr/>
        </p:nvSpPr>
        <p:spPr>
          <a:xfrm>
            <a:off x="0" y="0"/>
            <a:ext cx="4544841" cy="51910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 err="1">
                <a:solidFill>
                  <a:schemeClr val="bg1"/>
                </a:solidFill>
                <a:latin typeface="Consolas" panose="020B0609020204030204" pitchFamily="49" charset="0"/>
              </a:rPr>
              <a:t>Jupyter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C066D0-F665-D550-65D1-6C31DFA066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7700" y="411218"/>
            <a:ext cx="3375953" cy="30177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93FAB71-7615-862A-B26E-3032BF9F5E0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0994"/>
          <a:stretch/>
        </p:blipFill>
        <p:spPr>
          <a:xfrm>
            <a:off x="7489978" y="3785447"/>
            <a:ext cx="3863675" cy="2131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96347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E65629C-92D4-79A2-2F71-A4F6B6308EFF}"/>
              </a:ext>
            </a:extLst>
          </p:cNvPr>
          <p:cNvSpPr/>
          <p:nvPr/>
        </p:nvSpPr>
        <p:spPr>
          <a:xfrm>
            <a:off x="0" y="0"/>
            <a:ext cx="6180992" cy="6858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marL="1143000" indent="-1143000">
              <a:buFont typeface="Arial" panose="020B0604020202020204" pitchFamily="34" charset="0"/>
              <a:buChar char="•"/>
            </a:pPr>
            <a:r>
              <a:rPr lang="en-US" sz="4400" b="1" dirty="0"/>
              <a:t>Goal: </a:t>
            </a:r>
          </a:p>
          <a:p>
            <a:pPr marL="1143000" indent="-1143000">
              <a:buFont typeface="+mj-lt"/>
              <a:buAutoNum type="arabicPeriod"/>
            </a:pPr>
            <a:r>
              <a:rPr lang="en-US" sz="3200" dirty="0"/>
              <a:t>Reproduce this notebook</a:t>
            </a:r>
          </a:p>
          <a:p>
            <a:pPr marL="1143000" indent="-1143000">
              <a:buFont typeface="+mj-lt"/>
              <a:buAutoNum type="arabicPeriod"/>
            </a:pPr>
            <a:r>
              <a:rPr lang="en-US" sz="3200" dirty="0"/>
              <a:t>Save it in your </a:t>
            </a:r>
            <a:r>
              <a:rPr lang="en-US" sz="3200" i="1" dirty="0" err="1"/>
              <a:t>testrepo</a:t>
            </a:r>
            <a:endParaRPr lang="en-US" sz="3200" i="1" dirty="0"/>
          </a:p>
          <a:p>
            <a:pPr marL="1143000" indent="-1143000">
              <a:buFont typeface="+mj-lt"/>
              <a:buAutoNum type="arabicPeriod"/>
            </a:pPr>
            <a:r>
              <a:rPr lang="en-US" sz="3200" dirty="0"/>
              <a:t>Push it to GitHub</a:t>
            </a:r>
          </a:p>
          <a:p>
            <a:pPr marL="1143000" indent="-1143000">
              <a:buFont typeface="+mj-lt"/>
              <a:buAutoNum type="arabicPeriod"/>
            </a:pPr>
            <a:r>
              <a:rPr lang="en-US" sz="3200" dirty="0"/>
              <a:t>See how it renders on GH</a:t>
            </a:r>
            <a:endParaRPr lang="en-US" sz="20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8891953-79C3-7A6D-1596-BD9DEC8BA58D}"/>
              </a:ext>
            </a:extLst>
          </p:cNvPr>
          <p:cNvSpPr/>
          <p:nvPr/>
        </p:nvSpPr>
        <p:spPr>
          <a:xfrm>
            <a:off x="0" y="0"/>
            <a:ext cx="4544841" cy="51910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800" b="1" dirty="0" err="1">
                <a:solidFill>
                  <a:schemeClr val="bg1"/>
                </a:solidFill>
              </a:rPr>
              <a:t>Exercice</a:t>
            </a:r>
            <a:r>
              <a:rPr lang="en-US" sz="2800" b="1" dirty="0">
                <a:solidFill>
                  <a:schemeClr val="bg1"/>
                </a:solidFill>
              </a:rPr>
              <a:t> time 💪 (10 min)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C7F343-3D0C-3603-3116-B6DCE7D43D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4240" y="0"/>
            <a:ext cx="55777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03540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32B111F-A32E-3B76-A4E5-FB1CC2B400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0694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59536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87051CB-134F-1B2A-F7FE-11DE411525A8}"/>
              </a:ext>
            </a:extLst>
          </p:cNvPr>
          <p:cNvSpPr/>
          <p:nvPr/>
        </p:nvSpPr>
        <p:spPr>
          <a:xfrm>
            <a:off x="246185" y="1582614"/>
            <a:ext cx="10339753" cy="32707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Notebooks can be great to communicate data analysis results, or for tutorials / examples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Some people use them exclusively, but harder to make easily re-usable code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1960D21-77E7-29A4-CB18-AD0146A829F3}"/>
              </a:ext>
            </a:extLst>
          </p:cNvPr>
          <p:cNvSpPr/>
          <p:nvPr/>
        </p:nvSpPr>
        <p:spPr>
          <a:xfrm>
            <a:off x="0" y="0"/>
            <a:ext cx="4544841" cy="51910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 err="1">
                <a:solidFill>
                  <a:schemeClr val="bg1"/>
                </a:solidFill>
                <a:latin typeface="Consolas" panose="020B0609020204030204" pitchFamily="49" charset="0"/>
              </a:rPr>
              <a:t>Jupyter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246010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E65629C-92D4-79A2-2F71-A4F6B6308EF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9600" b="1" dirty="0"/>
              <a:t>Signal </a:t>
            </a:r>
            <a:r>
              <a:rPr lang="fr-FR" sz="9600" b="1" dirty="0" err="1"/>
              <a:t>Processing</a:t>
            </a:r>
            <a:endParaRPr lang="fr-FR" sz="9600" b="1" dirty="0"/>
          </a:p>
        </p:txBody>
      </p:sp>
    </p:spTree>
    <p:extLst>
      <p:ext uri="{BB962C8B-B14F-4D97-AF65-F5344CB8AC3E}">
        <p14:creationId xmlns:p14="http://schemas.microsoft.com/office/powerpoint/2010/main" val="206353563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87051CB-134F-1B2A-F7FE-11DE411525A8}"/>
              </a:ext>
            </a:extLst>
          </p:cNvPr>
          <p:cNvSpPr/>
          <p:nvPr/>
        </p:nvSpPr>
        <p:spPr>
          <a:xfrm>
            <a:off x="246185" y="1582614"/>
            <a:ext cx="10339753" cy="493745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install “</a:t>
            </a:r>
            <a:r>
              <a:rPr lang="en-US" b="1" dirty="0">
                <a:solidFill>
                  <a:schemeClr val="tx1"/>
                </a:solidFill>
              </a:rPr>
              <a:t>neurokit2</a:t>
            </a:r>
            <a:r>
              <a:rPr lang="en-US" dirty="0">
                <a:solidFill>
                  <a:schemeClr val="tx1"/>
                </a:solidFill>
              </a:rPr>
              <a:t>” (pip install neurokit2)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70C0"/>
                </a:solidFill>
              </a:rPr>
              <a:t>import neurokit2 as </a:t>
            </a:r>
            <a:r>
              <a:rPr lang="en-US" b="1" dirty="0" err="1">
                <a:solidFill>
                  <a:srgbClr val="0070C0"/>
                </a:solidFill>
              </a:rPr>
              <a:t>nk</a:t>
            </a:r>
            <a:endParaRPr lang="en-US" b="1" dirty="0">
              <a:solidFill>
                <a:srgbClr val="0070C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Download example data</a:t>
            </a:r>
          </a:p>
          <a:p>
            <a:r>
              <a:rPr lang="en-US" b="1" dirty="0">
                <a:solidFill>
                  <a:srgbClr val="0070C0"/>
                </a:solidFill>
              </a:rPr>
              <a:t>data = </a:t>
            </a:r>
            <a:r>
              <a:rPr lang="en-US" b="1" dirty="0" err="1">
                <a:solidFill>
                  <a:srgbClr val="0070C0"/>
                </a:solidFill>
              </a:rPr>
              <a:t>nk.data</a:t>
            </a:r>
            <a:r>
              <a:rPr lang="en-US" b="1" dirty="0">
                <a:solidFill>
                  <a:srgbClr val="0070C0"/>
                </a:solidFill>
              </a:rPr>
              <a:t>("bio_eventrelated_100hz")</a:t>
            </a:r>
          </a:p>
          <a:p>
            <a:r>
              <a:rPr lang="en-US" b="1" dirty="0">
                <a:solidFill>
                  <a:srgbClr val="0070C0"/>
                </a:solidFill>
              </a:rPr>
              <a:t>data</a:t>
            </a:r>
          </a:p>
          <a:p>
            <a:endParaRPr lang="en-US" b="1" dirty="0">
              <a:solidFill>
                <a:srgbClr val="0070C0"/>
              </a:solidFill>
            </a:endParaRPr>
          </a:p>
          <a:p>
            <a:endParaRPr lang="en-US" b="1" dirty="0">
              <a:solidFill>
                <a:srgbClr val="0070C0"/>
              </a:solidFill>
            </a:endParaRPr>
          </a:p>
          <a:p>
            <a:endParaRPr lang="en-US" b="1" dirty="0">
              <a:solidFill>
                <a:srgbClr val="0070C0"/>
              </a:solidFill>
            </a:endParaRPr>
          </a:p>
          <a:p>
            <a:endParaRPr lang="en-US" b="1" dirty="0">
              <a:solidFill>
                <a:srgbClr val="0070C0"/>
              </a:solidFill>
            </a:endParaRPr>
          </a:p>
          <a:p>
            <a:endParaRPr lang="en-US" b="1" dirty="0">
              <a:solidFill>
                <a:srgbClr val="0070C0"/>
              </a:solidFill>
            </a:endParaRPr>
          </a:p>
          <a:p>
            <a:endParaRPr lang="en-US" b="1" dirty="0">
              <a:solidFill>
                <a:srgbClr val="0070C0"/>
              </a:solidFill>
            </a:endParaRPr>
          </a:p>
          <a:p>
            <a:endParaRPr lang="en-US" b="1" dirty="0">
              <a:solidFill>
                <a:srgbClr val="0070C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</a:rPr>
              <a:t>Sampling rate </a:t>
            </a:r>
            <a:r>
              <a:rPr lang="en-US" dirty="0">
                <a:solidFill>
                  <a:schemeClr val="tx1"/>
                </a:solidFill>
              </a:rPr>
              <a:t>= number of data points (samples) per second (in Hertz)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What’s the duration of the recording?</a:t>
            </a:r>
          </a:p>
          <a:p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1960D21-77E7-29A4-CB18-AD0146A829F3}"/>
              </a:ext>
            </a:extLst>
          </p:cNvPr>
          <p:cNvSpPr/>
          <p:nvPr/>
        </p:nvSpPr>
        <p:spPr>
          <a:xfrm>
            <a:off x="0" y="0"/>
            <a:ext cx="4544841" cy="51910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Signal Processing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51ED97E8-1424-89EB-8A02-0E2DFBB93D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2263" y="184414"/>
            <a:ext cx="5376755" cy="1381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9EFE2BD-D57F-402C-31AA-56CD0E29F8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5957" y="2021634"/>
            <a:ext cx="3749365" cy="3482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295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87051CB-134F-1B2A-F7FE-11DE411525A8}"/>
              </a:ext>
            </a:extLst>
          </p:cNvPr>
          <p:cNvSpPr/>
          <p:nvPr/>
        </p:nvSpPr>
        <p:spPr>
          <a:xfrm>
            <a:off x="488926" y="-651703"/>
            <a:ext cx="10339753" cy="493745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1"/>
                </a:solidFill>
              </a:rPr>
              <a:t>ECG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Visualize the ECG column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Visualize a subset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1960D21-77E7-29A4-CB18-AD0146A829F3}"/>
              </a:ext>
            </a:extLst>
          </p:cNvPr>
          <p:cNvSpPr/>
          <p:nvPr/>
        </p:nvSpPr>
        <p:spPr>
          <a:xfrm>
            <a:off x="0" y="0"/>
            <a:ext cx="4544841" cy="51910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Signal Processing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76B86A4-D5E6-1DB3-0C6A-4DDEC3989A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2077" y="60494"/>
            <a:ext cx="3656602" cy="336850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699E07F-4354-7CD9-22DC-9EC72FFC19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90"/>
          <a:stretch/>
        </p:blipFill>
        <p:spPr>
          <a:xfrm>
            <a:off x="6972625" y="3501943"/>
            <a:ext cx="3856054" cy="3368506"/>
          </a:xfrm>
          <a:prstGeom prst="rect">
            <a:avLst/>
          </a:prstGeom>
        </p:spPr>
      </p:pic>
      <p:pic>
        <p:nvPicPr>
          <p:cNvPr id="1028" name="Picture 4" descr="Figure: ECG: Reading the Waves - MSD Manual Consumer Version">
            <a:extLst>
              <a:ext uri="{FF2B5EF4-FFF2-40B4-BE49-F238E27FC236}">
                <a16:creationId xmlns:a16="http://schemas.microsoft.com/office/drawing/2014/main" id="{AE202261-32E1-8005-D431-C51893525E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455"/>
          <a:stretch/>
        </p:blipFill>
        <p:spPr bwMode="auto">
          <a:xfrm>
            <a:off x="1156151" y="2690716"/>
            <a:ext cx="3714674" cy="3771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D2AB32E3-2297-0830-816F-06C4461C24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2976" y="464577"/>
            <a:ext cx="2250965" cy="2560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9461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87051CB-134F-1B2A-F7FE-11DE411525A8}"/>
              </a:ext>
            </a:extLst>
          </p:cNvPr>
          <p:cNvSpPr/>
          <p:nvPr/>
        </p:nvSpPr>
        <p:spPr>
          <a:xfrm>
            <a:off x="488926" y="-651703"/>
            <a:ext cx="10339753" cy="493745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1"/>
                </a:solidFill>
              </a:rPr>
              <a:t>ECG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Clean the signal (filter to remove noise)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rgbClr val="FF0000"/>
                </a:solidFill>
              </a:rPr>
              <a:t>Specify </a:t>
            </a:r>
            <a:r>
              <a:rPr lang="en-US" b="1" dirty="0" err="1">
                <a:solidFill>
                  <a:srgbClr val="FF0000"/>
                </a:solidFill>
              </a:rPr>
              <a:t>sampling_rate</a:t>
            </a:r>
            <a:endParaRPr lang="en-US" b="1" dirty="0">
              <a:solidFill>
                <a:srgbClr val="FF0000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Detect R-peaks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Extract peak location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1960D21-77E7-29A4-CB18-AD0146A829F3}"/>
              </a:ext>
            </a:extLst>
          </p:cNvPr>
          <p:cNvSpPr/>
          <p:nvPr/>
        </p:nvSpPr>
        <p:spPr>
          <a:xfrm>
            <a:off x="0" y="0"/>
            <a:ext cx="4544841" cy="51910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Signal Processing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D2F1836-1AEB-F67A-401D-9C8DC22F37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7799" y="932257"/>
            <a:ext cx="4343776" cy="458001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9527315-EAA7-63B4-F074-F960D5983E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955" y="2671638"/>
            <a:ext cx="5162496" cy="3745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462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87051CB-134F-1B2A-F7FE-11DE411525A8}"/>
              </a:ext>
            </a:extLst>
          </p:cNvPr>
          <p:cNvSpPr/>
          <p:nvPr/>
        </p:nvSpPr>
        <p:spPr>
          <a:xfrm>
            <a:off x="520731" y="-373408"/>
            <a:ext cx="10339753" cy="493745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1"/>
                </a:solidFill>
              </a:rPr>
              <a:t>ECG</a:t>
            </a:r>
          </a:p>
          <a:p>
            <a:pPr marL="342900" indent="-342900">
              <a:buFont typeface="+mj-lt"/>
              <a:buAutoNum type="arabicPeriod" startAt="4"/>
            </a:pPr>
            <a:r>
              <a:rPr lang="en-US" dirty="0">
                <a:solidFill>
                  <a:schemeClr val="tx1"/>
                </a:solidFill>
              </a:rPr>
              <a:t>Compute rate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Specify </a:t>
            </a:r>
            <a:r>
              <a:rPr lang="en-US" dirty="0" err="1">
                <a:solidFill>
                  <a:schemeClr val="tx1"/>
                </a:solidFill>
              </a:rPr>
              <a:t>desired_length</a:t>
            </a:r>
            <a:endParaRPr lang="en-US" dirty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 startAt="5"/>
            </a:pPr>
            <a:r>
              <a:rPr lang="en-US" dirty="0">
                <a:solidFill>
                  <a:schemeClr val="tx1"/>
                </a:solidFill>
              </a:rPr>
              <a:t>Visualize</a:t>
            </a:r>
          </a:p>
          <a:p>
            <a:pPr marL="342900" indent="-342900">
              <a:buFont typeface="+mj-lt"/>
              <a:buAutoNum type="arabicPeriod" startAt="5"/>
            </a:pPr>
            <a:r>
              <a:rPr lang="en-US" dirty="0">
                <a:solidFill>
                  <a:schemeClr val="tx1"/>
                </a:solidFill>
              </a:rPr>
              <a:t>Compute mean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1960D21-77E7-29A4-CB18-AD0146A829F3}"/>
              </a:ext>
            </a:extLst>
          </p:cNvPr>
          <p:cNvSpPr/>
          <p:nvPr/>
        </p:nvSpPr>
        <p:spPr>
          <a:xfrm>
            <a:off x="0" y="0"/>
            <a:ext cx="4544841" cy="51910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Signal Processing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F57B3F-866F-D4C4-CAB9-E86E24479D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9885" y="811823"/>
            <a:ext cx="6812870" cy="470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7697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DB6E9D9-15EB-FE29-3153-52BE2475BDFE}"/>
              </a:ext>
            </a:extLst>
          </p:cNvPr>
          <p:cNvSpPr/>
          <p:nvPr/>
        </p:nvSpPr>
        <p:spPr>
          <a:xfrm>
            <a:off x="507777" y="0"/>
            <a:ext cx="6696891" cy="598278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800" b="1" dirty="0"/>
              <a:t>Python</a:t>
            </a:r>
          </a:p>
          <a:p>
            <a:endParaRPr lang="en-US" dirty="0"/>
          </a:p>
          <a:p>
            <a:r>
              <a:rPr lang="en-US" dirty="0"/>
              <a:t>Installation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python.org/downloads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Download Python 3 (= 3.x)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Install it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444779-D092-6485-3E37-728B6F01E7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4761" y="1141439"/>
            <a:ext cx="6449462" cy="44310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CB0F9B3-1C77-B9A3-8B2E-150423A181D1}"/>
              </a:ext>
            </a:extLst>
          </p:cNvPr>
          <p:cNvSpPr/>
          <p:nvPr/>
        </p:nvSpPr>
        <p:spPr>
          <a:xfrm>
            <a:off x="0" y="0"/>
            <a:ext cx="4544841" cy="51910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Setting-up Python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348407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E65629C-92D4-79A2-2F71-A4F6B6308EFF}"/>
              </a:ext>
            </a:extLst>
          </p:cNvPr>
          <p:cNvSpPr/>
          <p:nvPr/>
        </p:nvSpPr>
        <p:spPr>
          <a:xfrm>
            <a:off x="0" y="0"/>
            <a:ext cx="9899374" cy="6858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marL="1143000" indent="-1143000">
              <a:buFont typeface="Arial" panose="020B0604020202020204" pitchFamily="34" charset="0"/>
              <a:buChar char="•"/>
            </a:pPr>
            <a:r>
              <a:rPr lang="en-US" sz="4400" b="1" dirty="0"/>
              <a:t>Goal: </a:t>
            </a:r>
          </a:p>
          <a:p>
            <a:pPr marL="1143000" indent="-1143000">
              <a:buFont typeface="+mj-lt"/>
              <a:buAutoNum type="arabicPeriod"/>
            </a:pPr>
            <a:r>
              <a:rPr lang="en-US" sz="3200" dirty="0" err="1"/>
              <a:t>Downlad</a:t>
            </a:r>
            <a:r>
              <a:rPr lang="en-US" sz="3200" dirty="0"/>
              <a:t>/read </a:t>
            </a:r>
            <a:r>
              <a:rPr lang="en-US" sz="3200" dirty="0">
                <a:solidFill>
                  <a:srgbClr val="0070C0"/>
                </a:solidFill>
              </a:rPr>
              <a:t>Python/2022_Zurich/data/S2.csv</a:t>
            </a:r>
          </a:p>
          <a:p>
            <a:pPr marL="1143000" indent="-1143000">
              <a:buFont typeface="+mj-lt"/>
              <a:buAutoNum type="arabicPeriod"/>
            </a:pPr>
            <a:r>
              <a:rPr lang="en-US" sz="3200" dirty="0"/>
              <a:t>Compute </a:t>
            </a:r>
            <a:r>
              <a:rPr lang="en-US" sz="3200" b="1" dirty="0"/>
              <a:t>mean heart rate </a:t>
            </a:r>
            <a:r>
              <a:rPr lang="en-US" sz="3200" dirty="0"/>
              <a:t>using the same steps</a:t>
            </a:r>
          </a:p>
          <a:p>
            <a:pPr marL="1143000" indent="-11430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0000"/>
                </a:solidFill>
              </a:rPr>
              <a:t>Warning: sampling rate = 200 </a:t>
            </a:r>
          </a:p>
          <a:p>
            <a:pPr marL="1143000" indent="-1143000">
              <a:buFont typeface="+mj-lt"/>
              <a:buAutoNum type="arabicPeriod"/>
            </a:pPr>
            <a:endParaRPr lang="en-US" sz="3200" dirty="0"/>
          </a:p>
          <a:p>
            <a:r>
              <a:rPr lang="en-US" sz="3200" b="1" dirty="0"/>
              <a:t>Expected:</a:t>
            </a:r>
          </a:p>
          <a:p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8891953-79C3-7A6D-1596-BD9DEC8BA58D}"/>
              </a:ext>
            </a:extLst>
          </p:cNvPr>
          <p:cNvSpPr/>
          <p:nvPr/>
        </p:nvSpPr>
        <p:spPr>
          <a:xfrm>
            <a:off x="0" y="0"/>
            <a:ext cx="4544841" cy="51910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800" b="1" dirty="0" err="1">
                <a:solidFill>
                  <a:schemeClr val="bg1"/>
                </a:solidFill>
              </a:rPr>
              <a:t>Exercice</a:t>
            </a:r>
            <a:r>
              <a:rPr lang="en-US" sz="2800" b="1" dirty="0">
                <a:solidFill>
                  <a:schemeClr val="bg1"/>
                </a:solidFill>
              </a:rPr>
              <a:t> time 💪 (10 min)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A2EE1EF-F92D-EC07-B982-EBB1AD2E97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758" y="5059174"/>
            <a:ext cx="3965967" cy="519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79423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E65629C-92D4-79A2-2F71-A4F6B6308EF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9600" b="1" dirty="0"/>
              <a:t>Packaging</a:t>
            </a:r>
            <a:endParaRPr lang="en-US" sz="9600" b="1" dirty="0"/>
          </a:p>
        </p:txBody>
      </p:sp>
    </p:spTree>
    <p:extLst>
      <p:ext uri="{BB962C8B-B14F-4D97-AF65-F5344CB8AC3E}">
        <p14:creationId xmlns:p14="http://schemas.microsoft.com/office/powerpoint/2010/main" val="410437656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87051CB-134F-1B2A-F7FE-11DE411525A8}"/>
              </a:ext>
            </a:extLst>
          </p:cNvPr>
          <p:cNvSpPr/>
          <p:nvPr/>
        </p:nvSpPr>
        <p:spPr>
          <a:xfrm>
            <a:off x="520731" y="-373408"/>
            <a:ext cx="10339753" cy="372090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1"/>
                </a:solidFill>
              </a:rPr>
              <a:t>Minimal template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b="1" dirty="0">
                <a:solidFill>
                  <a:srgbClr val="0070C0"/>
                </a:solidFill>
              </a:rPr>
              <a:t>https://github.com/RealityBending/TemplatePythonPackage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Create a repo based on the template </a:t>
            </a:r>
            <a:r>
              <a:rPr lang="en-US" b="1" dirty="0">
                <a:solidFill>
                  <a:srgbClr val="FF0000"/>
                </a:solidFill>
              </a:rPr>
              <a:t>(it’s not a fork)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Clone the repo locally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1960D21-77E7-29A4-CB18-AD0146A829F3}"/>
              </a:ext>
            </a:extLst>
          </p:cNvPr>
          <p:cNvSpPr/>
          <p:nvPr/>
        </p:nvSpPr>
        <p:spPr>
          <a:xfrm>
            <a:off x="0" y="0"/>
            <a:ext cx="4544841" cy="51910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Packaging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1CF775-D855-DDB7-9499-4FB34977EB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348" y="2639281"/>
            <a:ext cx="6473591" cy="34781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83BEF6C-9ABD-5C3F-D6AF-B49DC27247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6616" y="2639280"/>
            <a:ext cx="4488036" cy="34781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2177429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87051CB-134F-1B2A-F7FE-11DE411525A8}"/>
              </a:ext>
            </a:extLst>
          </p:cNvPr>
          <p:cNvSpPr/>
          <p:nvPr/>
        </p:nvSpPr>
        <p:spPr>
          <a:xfrm>
            <a:off x="584341" y="0"/>
            <a:ext cx="10339753" cy="493745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1"/>
                </a:solidFill>
              </a:rPr>
              <a:t>README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Modify the README to fix the install instructions based on your repo name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endParaRPr lang="en-US" dirty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endParaRPr lang="en-US" dirty="0">
              <a:solidFill>
                <a:schemeClr val="tx1"/>
              </a:solidFill>
            </a:endParaRPr>
          </a:p>
          <a:p>
            <a:r>
              <a:rPr lang="en-US" b="1" dirty="0">
                <a:solidFill>
                  <a:schemeClr val="tx1"/>
                </a:solidFill>
              </a:rPr>
              <a:t>Enable GitHub Pages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Go to your repo’s “Settings”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“Pages”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Select branch “</a:t>
            </a:r>
            <a:r>
              <a:rPr lang="en-US" dirty="0" err="1">
                <a:solidFill>
                  <a:schemeClr val="tx1"/>
                </a:solidFill>
              </a:rPr>
              <a:t>gh</a:t>
            </a:r>
            <a:r>
              <a:rPr lang="en-US" dirty="0">
                <a:solidFill>
                  <a:schemeClr val="tx1"/>
                </a:solidFill>
              </a:rPr>
              <a:t>-pages”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Save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Copy your website’s URL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1960D21-77E7-29A4-CB18-AD0146A829F3}"/>
              </a:ext>
            </a:extLst>
          </p:cNvPr>
          <p:cNvSpPr/>
          <p:nvPr/>
        </p:nvSpPr>
        <p:spPr>
          <a:xfrm>
            <a:off x="0" y="0"/>
            <a:ext cx="4544841" cy="51910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Packaging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B244579-6E07-CA01-0C96-53B3E7AF47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1245" y="1543939"/>
            <a:ext cx="4869631" cy="20112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A75F6E60-9FE8-062E-2087-0D0F463410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0330" y="3780850"/>
            <a:ext cx="5857155" cy="27005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5039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87051CB-134F-1B2A-F7FE-11DE411525A8}"/>
              </a:ext>
            </a:extLst>
          </p:cNvPr>
          <p:cNvSpPr/>
          <p:nvPr/>
        </p:nvSpPr>
        <p:spPr>
          <a:xfrm>
            <a:off x="626624" y="755374"/>
            <a:ext cx="6513647" cy="493745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1"/>
                </a:solidFill>
              </a:rPr>
              <a:t>The setup.py file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/>
                </a:solidFill>
              </a:rPr>
              <a:t>Contains instructions on packages, including dependencies, version, URL etc.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chemeClr val="tx1"/>
                </a:solidFill>
              </a:rPr>
              <a:t>Modify </a:t>
            </a:r>
            <a:r>
              <a:rPr lang="en-US" dirty="0">
                <a:solidFill>
                  <a:schemeClr val="tx1"/>
                </a:solidFill>
              </a:rPr>
              <a:t>the name, URL, author, email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1960D21-77E7-29A4-CB18-AD0146A829F3}"/>
              </a:ext>
            </a:extLst>
          </p:cNvPr>
          <p:cNvSpPr/>
          <p:nvPr/>
        </p:nvSpPr>
        <p:spPr>
          <a:xfrm>
            <a:off x="0" y="0"/>
            <a:ext cx="4544841" cy="51910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Packaging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84E2413-773B-0DCF-84A6-232BF1125D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0211" y="107371"/>
            <a:ext cx="5966129" cy="22090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ECDA2A3-0250-09E3-FDBA-42343C9ADE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1288" y="2552733"/>
            <a:ext cx="4138307" cy="40470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0705265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E65629C-92D4-79A2-2F71-A4F6B6308EFF}"/>
              </a:ext>
            </a:extLst>
          </p:cNvPr>
          <p:cNvSpPr/>
          <p:nvPr/>
        </p:nvSpPr>
        <p:spPr>
          <a:xfrm>
            <a:off x="0" y="0"/>
            <a:ext cx="9899374" cy="6858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marL="1143000" indent="-1143000">
              <a:buFont typeface="Arial" panose="020B0604020202020204" pitchFamily="34" charset="0"/>
              <a:buChar char="•"/>
            </a:pPr>
            <a:r>
              <a:rPr lang="en-US" sz="4400" b="1" dirty="0">
                <a:solidFill>
                  <a:schemeClr val="tx1"/>
                </a:solidFill>
              </a:rPr>
              <a:t>Goal: </a:t>
            </a:r>
            <a:r>
              <a:rPr lang="en-US" sz="3200" dirty="0">
                <a:solidFill>
                  <a:schemeClr val="tx1"/>
                </a:solidFill>
              </a:rPr>
              <a:t>Install your own package</a:t>
            </a:r>
          </a:p>
          <a:p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8891953-79C3-7A6D-1596-BD9DEC8BA58D}"/>
              </a:ext>
            </a:extLst>
          </p:cNvPr>
          <p:cNvSpPr/>
          <p:nvPr/>
        </p:nvSpPr>
        <p:spPr>
          <a:xfrm>
            <a:off x="0" y="0"/>
            <a:ext cx="4544841" cy="51910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800" b="1" dirty="0" err="1">
                <a:solidFill>
                  <a:schemeClr val="bg1"/>
                </a:solidFill>
              </a:rPr>
              <a:t>Exercice</a:t>
            </a:r>
            <a:r>
              <a:rPr lang="en-US" sz="2800" b="1" dirty="0">
                <a:solidFill>
                  <a:schemeClr val="bg1"/>
                </a:solidFill>
              </a:rPr>
              <a:t> time 💪 (2 min)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560935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87051CB-134F-1B2A-F7FE-11DE411525A8}"/>
              </a:ext>
            </a:extLst>
          </p:cNvPr>
          <p:cNvSpPr/>
          <p:nvPr/>
        </p:nvSpPr>
        <p:spPr>
          <a:xfrm>
            <a:off x="270344" y="755374"/>
            <a:ext cx="5751447" cy="493745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1"/>
                </a:solidFill>
              </a:rPr>
              <a:t>The package directory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</a:rPr>
              <a:t>Rename the directory so that it matches the </a:t>
            </a:r>
            <a:r>
              <a:rPr lang="en-US" b="1" dirty="0">
                <a:solidFill>
                  <a:schemeClr val="tx1"/>
                </a:solidFill>
              </a:rPr>
              <a:t>name </a:t>
            </a:r>
            <a:r>
              <a:rPr lang="en-US" dirty="0">
                <a:solidFill>
                  <a:schemeClr val="tx1"/>
                </a:solidFill>
              </a:rPr>
              <a:t>of your package (as in the </a:t>
            </a:r>
            <a:r>
              <a:rPr lang="en-US" i="1" dirty="0">
                <a:solidFill>
                  <a:schemeClr val="tx1"/>
                </a:solidFill>
              </a:rPr>
              <a:t>setup.py</a:t>
            </a:r>
            <a:r>
              <a:rPr lang="en-US" dirty="0">
                <a:solidFill>
                  <a:schemeClr val="tx1"/>
                </a:solidFill>
              </a:rPr>
              <a:t> file)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Inside, the “__init__.py” file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Tells Python that this is a package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Is the file that is loaded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From this file, we load what we want to make it user-accessible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1960D21-77E7-29A4-CB18-AD0146A829F3}"/>
              </a:ext>
            </a:extLst>
          </p:cNvPr>
          <p:cNvSpPr/>
          <p:nvPr/>
        </p:nvSpPr>
        <p:spPr>
          <a:xfrm>
            <a:off x="0" y="0"/>
            <a:ext cx="4544841" cy="51910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Packaging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84E2413-773B-0DCF-84A6-232BF1125D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0211" y="107371"/>
            <a:ext cx="5966129" cy="22090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EE2C645-B6E8-DA6A-3068-BF0A3A0695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4832" y="3429000"/>
            <a:ext cx="5494496" cy="31930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7356945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87051CB-134F-1B2A-F7FE-11DE411525A8}"/>
              </a:ext>
            </a:extLst>
          </p:cNvPr>
          <p:cNvSpPr/>
          <p:nvPr/>
        </p:nvSpPr>
        <p:spPr>
          <a:xfrm>
            <a:off x="270344" y="755374"/>
            <a:ext cx="5751447" cy="493745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Inside, the “anotherfunction.py” file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/>
                </a:solidFill>
              </a:rPr>
              <a:t>Function definition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/>
                </a:solidFill>
              </a:rPr>
              <a:t>“</a:t>
            </a:r>
            <a:r>
              <a:rPr lang="en-US" b="1" dirty="0">
                <a:solidFill>
                  <a:schemeClr val="tx1"/>
                </a:solidFill>
              </a:rPr>
              <a:t>docstrings</a:t>
            </a:r>
            <a:r>
              <a:rPr lang="en-US" dirty="0">
                <a:solidFill>
                  <a:schemeClr val="tx1"/>
                </a:solidFill>
              </a:rPr>
              <a:t>”: strict formatting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1960D21-77E7-29A4-CB18-AD0146A829F3}"/>
              </a:ext>
            </a:extLst>
          </p:cNvPr>
          <p:cNvSpPr/>
          <p:nvPr/>
        </p:nvSpPr>
        <p:spPr>
          <a:xfrm>
            <a:off x="0" y="0"/>
            <a:ext cx="4544841" cy="51910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Packaging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6352ECD-F51F-D4D0-2D7A-4677CC40EB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0211" y="83488"/>
            <a:ext cx="5568968" cy="66910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1964320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87051CB-134F-1B2A-F7FE-11DE411525A8}"/>
              </a:ext>
            </a:extLst>
          </p:cNvPr>
          <p:cNvSpPr/>
          <p:nvPr/>
        </p:nvSpPr>
        <p:spPr>
          <a:xfrm>
            <a:off x="270344" y="755374"/>
            <a:ext cx="5751447" cy="493745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1"/>
                </a:solidFill>
              </a:rPr>
              <a:t>The docs directory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/>
                </a:solidFill>
              </a:rPr>
              <a:t>The </a:t>
            </a:r>
            <a:r>
              <a:rPr lang="en-US" b="1" dirty="0">
                <a:solidFill>
                  <a:schemeClr val="tx1"/>
                </a:solidFill>
              </a:rPr>
              <a:t>conf.py </a:t>
            </a:r>
            <a:r>
              <a:rPr lang="en-US" dirty="0">
                <a:solidFill>
                  <a:schemeClr val="tx1"/>
                </a:solidFill>
              </a:rPr>
              <a:t>contains parameters for the website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</a:rPr>
              <a:t>Modify the name, copyright, URL…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dirty="0">
              <a:solidFill>
                <a:schemeClr val="tx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/>
                </a:solidFill>
              </a:rPr>
              <a:t>The </a:t>
            </a:r>
            <a:r>
              <a:rPr lang="en-US" b="1" dirty="0" err="1">
                <a:solidFill>
                  <a:schemeClr val="tx1"/>
                </a:solidFill>
              </a:rPr>
              <a:t>index.rst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file is the “home” page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</a:rPr>
              <a:t>“</a:t>
            </a:r>
            <a:r>
              <a:rPr lang="en-US" dirty="0" err="1">
                <a:solidFill>
                  <a:schemeClr val="tx1"/>
                </a:solidFill>
              </a:rPr>
              <a:t>rst</a:t>
            </a:r>
            <a:r>
              <a:rPr lang="en-US" dirty="0">
                <a:solidFill>
                  <a:schemeClr val="tx1"/>
                </a:solidFill>
              </a:rPr>
              <a:t>” = </a:t>
            </a:r>
            <a:r>
              <a:rPr lang="en-US" dirty="0" err="1">
                <a:solidFill>
                  <a:schemeClr val="tx1"/>
                </a:solidFill>
              </a:rPr>
              <a:t>ReStructuredText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en-US" dirty="0" err="1">
                <a:solidFill>
                  <a:schemeClr val="tx1"/>
                </a:solidFill>
              </a:rPr>
              <a:t>kinda</a:t>
            </a:r>
            <a:r>
              <a:rPr lang="en-US" dirty="0">
                <a:solidFill>
                  <a:schemeClr val="tx1"/>
                </a:solidFill>
              </a:rPr>
              <a:t> like </a:t>
            </a:r>
            <a:r>
              <a:rPr lang="en-US" b="1" dirty="0">
                <a:solidFill>
                  <a:schemeClr val="tx1"/>
                </a:solidFill>
              </a:rPr>
              <a:t>markdown</a:t>
            </a:r>
            <a:endParaRPr lang="en-US" dirty="0">
              <a:solidFill>
                <a:schemeClr val="tx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</a:rPr>
              <a:t>Click on “Raw” to see the raw file.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</a:rPr>
              <a:t>Has a Table of Content (TOC) with a link to other folders/files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dirty="0">
              <a:solidFill>
                <a:schemeClr val="tx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/>
                </a:solidFill>
              </a:rPr>
              <a:t>The </a:t>
            </a:r>
            <a:r>
              <a:rPr lang="en-US" b="1" dirty="0" err="1">
                <a:solidFill>
                  <a:schemeClr val="tx1"/>
                </a:solidFill>
              </a:rPr>
              <a:t>functions.rst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file lists the documented function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</a:rPr>
              <a:t>Need to change the name to match your package name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dirty="0">
              <a:solidFill>
                <a:schemeClr val="tx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/>
                </a:solidFill>
              </a:rPr>
              <a:t>The </a:t>
            </a:r>
            <a:r>
              <a:rPr lang="en-US" b="1" dirty="0">
                <a:solidFill>
                  <a:schemeClr val="tx1"/>
                </a:solidFill>
              </a:rPr>
              <a:t>examples </a:t>
            </a:r>
            <a:r>
              <a:rPr lang="en-US" dirty="0">
                <a:solidFill>
                  <a:schemeClr val="tx1"/>
                </a:solidFill>
              </a:rPr>
              <a:t>folder contains example notebooks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dirty="0">
              <a:solidFill>
                <a:schemeClr val="tx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dirty="0">
              <a:solidFill>
                <a:schemeClr val="tx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dirty="0">
              <a:solidFill>
                <a:schemeClr val="tx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dirty="0">
              <a:solidFill>
                <a:schemeClr val="tx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1960D21-77E7-29A4-CB18-AD0146A829F3}"/>
              </a:ext>
            </a:extLst>
          </p:cNvPr>
          <p:cNvSpPr/>
          <p:nvPr/>
        </p:nvSpPr>
        <p:spPr>
          <a:xfrm>
            <a:off x="0" y="0"/>
            <a:ext cx="4544841" cy="51910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Packaging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84E2413-773B-0DCF-84A6-232BF1125D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0211" y="107371"/>
            <a:ext cx="5966129" cy="22090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0BB4FD5-95C7-52D8-5811-8369495FF3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7728" y="2902227"/>
            <a:ext cx="5279841" cy="37013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7127C78-D9E1-9EB5-948A-8EF5CE44D2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6966" y="1359673"/>
            <a:ext cx="5684961" cy="52438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D9CC252-5864-0AAC-1D98-4556A947E4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1013745"/>
            <a:ext cx="5692633" cy="46790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39804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70C0"/>
            </a:gs>
            <a:gs pos="100000">
              <a:srgbClr val="00206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DA06D70-9721-E2DB-0D1F-BFB76F37B886}"/>
              </a:ext>
            </a:extLst>
          </p:cNvPr>
          <p:cNvSpPr/>
          <p:nvPr/>
        </p:nvSpPr>
        <p:spPr>
          <a:xfrm>
            <a:off x="7652750" y="1329640"/>
            <a:ext cx="4939984" cy="2943421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lIns="91440" tIns="45720" rIns="91440" bIns="45720" rtlCol="0" anchor="b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Thanks!</a:t>
            </a:r>
            <a:endParaRPr kumimoji="0" 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1033" name="Freeform: Shape 1030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6" name="Picture 2" descr="Python Comment Block – How to Comment Out Code in Python">
            <a:extLst>
              <a:ext uri="{FF2B5EF4-FFF2-40B4-BE49-F238E27FC236}">
                <a16:creationId xmlns:a16="http://schemas.microsoft.com/office/drawing/2014/main" id="{DAD2D826-8C18-8403-5AD3-C5DAF8DE9D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01" r="18734"/>
          <a:stretch/>
        </p:blipFill>
        <p:spPr bwMode="auto"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6ACC9B5-D6C5-EF6E-9740-049BAA26B443}"/>
              </a:ext>
            </a:extLst>
          </p:cNvPr>
          <p:cNvSpPr/>
          <p:nvPr/>
        </p:nvSpPr>
        <p:spPr>
          <a:xfrm>
            <a:off x="751841" y="563994"/>
            <a:ext cx="5344159" cy="60501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49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Ψ</a:t>
            </a:r>
            <a:endParaRPr kumimoji="0" lang="en-GB" sz="49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040575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FF6F5A4-BFF3-B37B-F46C-D29EFF95DFDB}"/>
              </a:ext>
            </a:extLst>
          </p:cNvPr>
          <p:cNvSpPr/>
          <p:nvPr/>
        </p:nvSpPr>
        <p:spPr>
          <a:xfrm>
            <a:off x="507777" y="0"/>
            <a:ext cx="6696891" cy="598278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800" b="1" dirty="0"/>
              <a:t>VS CODE</a:t>
            </a:r>
          </a:p>
          <a:p>
            <a:r>
              <a:rPr lang="en-US" i="1" dirty="0"/>
              <a:t>Still painful and clunky, but becoming the default </a:t>
            </a:r>
            <a:r>
              <a:rPr lang="en-US" dirty="0"/>
              <a:t>🤷</a:t>
            </a:r>
          </a:p>
          <a:p>
            <a:endParaRPr lang="en-US" i="1" dirty="0"/>
          </a:p>
          <a:p>
            <a:r>
              <a:rPr lang="en-US" dirty="0"/>
              <a:t>Installation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Download VS Code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code.visualstudio.com/download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Install 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Extensions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Open, select theme and mark the rest as done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Go to “Extensions”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Install Python &amp; </a:t>
            </a:r>
            <a:r>
              <a:rPr lang="en-US" dirty="0" err="1"/>
              <a:t>Jupyter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29590C-2E44-95F9-1737-EEDAD1D165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5431" y="222418"/>
            <a:ext cx="4782499" cy="32065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541B063-6E86-7D7A-93FB-EE9328C370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2033" y="4228240"/>
            <a:ext cx="7425897" cy="23181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04C9DB0-6B37-84F7-C6AC-7EB28C6E1CC1}"/>
              </a:ext>
            </a:extLst>
          </p:cNvPr>
          <p:cNvSpPr/>
          <p:nvPr/>
        </p:nvSpPr>
        <p:spPr>
          <a:xfrm>
            <a:off x="0" y="0"/>
            <a:ext cx="4544841" cy="51910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Setting-up Python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2061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176B8E9-D123-47A0-F68C-007A8D6B57E9}"/>
              </a:ext>
            </a:extLst>
          </p:cNvPr>
          <p:cNvSpPr/>
          <p:nvPr/>
        </p:nvSpPr>
        <p:spPr>
          <a:xfrm>
            <a:off x="340986" y="437606"/>
            <a:ext cx="5934091" cy="598278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800" b="1" dirty="0"/>
              <a:t>Create your first script</a:t>
            </a:r>
          </a:p>
          <a:p>
            <a:endParaRPr lang="en-US" dirty="0"/>
          </a:p>
          <a:p>
            <a:r>
              <a:rPr lang="en-US" dirty="0"/>
              <a:t>From </a:t>
            </a:r>
            <a:r>
              <a:rPr lang="en-US" dirty="0" err="1"/>
              <a:t>VScode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New file -&gt; Python File -&gt; Save it somewhere (myscript.py)</a:t>
            </a:r>
          </a:p>
          <a:p>
            <a:endParaRPr lang="en-US" dirty="0"/>
          </a:p>
          <a:p>
            <a:r>
              <a:rPr lang="en-US" dirty="0"/>
              <a:t>Edit first settings in </a:t>
            </a:r>
            <a:r>
              <a:rPr lang="en-US" dirty="0" err="1"/>
              <a:t>VScode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Disable “Trust mode” on </a:t>
            </a:r>
            <a:r>
              <a:rPr lang="en-US" dirty="0" err="1"/>
              <a:t>Vscode</a:t>
            </a:r>
            <a:r>
              <a:rPr lang="en-US" dirty="0"/>
              <a:t> if need be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/>
              <a:t>Manage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/>
              <a:t>Configure your settings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/>
              <a:t>Untick Trust: Enabled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/>
              <a:t>Restart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dirty="0"/>
              <a:t>See the change in settings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dirty="0"/>
              <a:t>View  -&gt; Command Palette -&gt; “Settings” 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dirty="0"/>
              <a:t>Open Settings (JSON)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Settings in </a:t>
            </a:r>
            <a:r>
              <a:rPr lang="en-US" dirty="0" err="1"/>
              <a:t>VSCode</a:t>
            </a:r>
            <a:r>
              <a:rPr lang="en-US" dirty="0"/>
              <a:t> are just a file! Can be shared, copy-pasted, etc.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8318D4-67AF-265D-51BA-A50C40FE89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8474" y="394013"/>
            <a:ext cx="4759998" cy="24067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CC54432-D2E9-5B35-0CF0-1BBA09282E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3507" y="1492757"/>
            <a:ext cx="5347507" cy="29134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6503B64-A8ED-CE30-BE83-3C2E903845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8340" y="2346990"/>
            <a:ext cx="5652674" cy="29134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84F84BE-BE6C-B4F4-133E-AB92A76043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23757" y="3876255"/>
            <a:ext cx="4069433" cy="21337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3A4DBC44-43D1-F606-21D5-EA7A4AA9EF60}"/>
              </a:ext>
            </a:extLst>
          </p:cNvPr>
          <p:cNvSpPr/>
          <p:nvPr/>
        </p:nvSpPr>
        <p:spPr>
          <a:xfrm>
            <a:off x="0" y="0"/>
            <a:ext cx="4544841" cy="51910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Setting-up Python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4428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4950</TotalTime>
  <Words>4228</Words>
  <Application>Microsoft Office PowerPoint</Application>
  <PresentationFormat>Widescreen</PresentationFormat>
  <Paragraphs>830</Paragraphs>
  <Slides>79</Slides>
  <Notes>19</Notes>
  <HiddenSlides>2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79</vt:i4>
      </vt:variant>
    </vt:vector>
  </HeadingPairs>
  <TitlesOfParts>
    <vt:vector size="86" baseType="lpstr">
      <vt:lpstr>arial</vt:lpstr>
      <vt:lpstr>arial</vt:lpstr>
      <vt:lpstr>Calibri</vt:lpstr>
      <vt:lpstr>Calibri Light</vt:lpstr>
      <vt:lpstr>Consolas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Dominique Makowski (Dr)</dc:creator>
  <cp:lastModifiedBy>Dominique Makowski</cp:lastModifiedBy>
  <cp:revision>439</cp:revision>
  <dcterms:created xsi:type="dcterms:W3CDTF">2022-06-20T14:12:13Z</dcterms:created>
  <dcterms:modified xsi:type="dcterms:W3CDTF">2024-03-29T16:23:31Z</dcterms:modified>
</cp:coreProperties>
</file>